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60" r:id="rId3"/>
    <p:sldId id="257" r:id="rId4"/>
    <p:sldId id="270" r:id="rId5"/>
    <p:sldId id="258" r:id="rId6"/>
    <p:sldId id="287" r:id="rId7"/>
    <p:sldId id="274" r:id="rId8"/>
    <p:sldId id="266" r:id="rId9"/>
    <p:sldId id="264" r:id="rId10"/>
    <p:sldId id="259" r:id="rId11"/>
    <p:sldId id="275" r:id="rId12"/>
    <p:sldId id="283" r:id="rId13"/>
    <p:sldId id="267" r:id="rId14"/>
    <p:sldId id="271" r:id="rId15"/>
    <p:sldId id="277" r:id="rId16"/>
    <p:sldId id="281" r:id="rId17"/>
    <p:sldId id="285" r:id="rId18"/>
    <p:sldId id="278" r:id="rId19"/>
    <p:sldId id="280" r:id="rId20"/>
    <p:sldId id="286" r:id="rId21"/>
    <p:sldId id="261" r:id="rId22"/>
    <p:sldId id="276" r:id="rId23"/>
    <p:sldId id="263" r:id="rId24"/>
    <p:sldId id="268" r:id="rId25"/>
    <p:sldId id="265" r:id="rId26"/>
    <p:sldId id="262"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87E44C-4AD3-4F0A-A067-139FF1262869}" type="datetimeFigureOut">
              <a:rPr lang="en-US" smtClean="0"/>
              <a:pPr/>
              <a:t>10/20/2011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FB6C6E-FEB7-4145-ABC6-94B930724D7E}" type="slidenum">
              <a:rPr lang="en-US" smtClean="0"/>
              <a:pPr/>
              <a:t>‹#›</a:t>
            </a:fld>
            <a:endParaRPr lang="en-US"/>
          </a:p>
        </p:txBody>
      </p:sp>
    </p:spTree>
    <p:extLst>
      <p:ext uri="{BB962C8B-B14F-4D97-AF65-F5344CB8AC3E}">
        <p14:creationId xmlns:p14="http://schemas.microsoft.com/office/powerpoint/2010/main" val="85939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FB6C6E-FEB7-4145-ABC6-94B930724D7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AEB608E-C1E1-48E7-B1FB-C1A1C3C26C50}" type="datetime1">
              <a:rPr lang="en-US" smtClean="0"/>
              <a:pPr/>
              <a:t>10/20/2011</a:t>
            </a:fld>
            <a:endParaRPr lang="en-US"/>
          </a:p>
        </p:txBody>
      </p:sp>
      <p:sp>
        <p:nvSpPr>
          <p:cNvPr id="16" name="Slide Number Placeholder 15"/>
          <p:cNvSpPr>
            <a:spLocks noGrp="1"/>
          </p:cNvSpPr>
          <p:nvPr>
            <p:ph type="sldNum" sz="quarter" idx="11"/>
          </p:nvPr>
        </p:nvSpPr>
        <p:spPr/>
        <p:txBody>
          <a:bodyPr/>
          <a:lstStyle/>
          <a:p>
            <a:fld id="{C3304F58-E0E4-415E-8E9A-AFCADC3BDD80}"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E6E3CB-B0E3-4CF8-B766-C7C7CB1A36B7}" type="datetime1">
              <a:rPr lang="en-US" smtClean="0"/>
              <a:pPr/>
              <a:t>10/20/2011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04F58-E0E4-415E-8E9A-AFCADC3BDD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5DD46E-BDA0-4E85-A47F-67FA0E4E22D3}" type="datetime1">
              <a:rPr lang="en-US" smtClean="0"/>
              <a:pPr/>
              <a:t>10/20/2011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04F58-E0E4-415E-8E9A-AFCADC3BDD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E39FE61-7D9C-4CD9-895F-06F4DCB9A728}" type="datetime1">
              <a:rPr lang="en-US" smtClean="0"/>
              <a:pPr/>
              <a:t>10/20/2011</a:t>
            </a:fld>
            <a:endParaRPr lang="en-US"/>
          </a:p>
        </p:txBody>
      </p:sp>
      <p:sp>
        <p:nvSpPr>
          <p:cNvPr id="15" name="Slide Number Placeholder 14"/>
          <p:cNvSpPr>
            <a:spLocks noGrp="1"/>
          </p:cNvSpPr>
          <p:nvPr>
            <p:ph type="sldNum" sz="quarter" idx="15"/>
          </p:nvPr>
        </p:nvSpPr>
        <p:spPr/>
        <p:txBody>
          <a:bodyPr/>
          <a:lstStyle>
            <a:lvl1pPr algn="ctr">
              <a:defRPr/>
            </a:lvl1pPr>
          </a:lstStyle>
          <a:p>
            <a:fld id="{C3304F58-E0E4-415E-8E9A-AFCADC3BDD80}"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58FF4F2-B470-443D-B3B9-79D41D312B8B}" type="datetime1">
              <a:rPr lang="en-US" smtClean="0"/>
              <a:pPr/>
              <a:t>10/20/2011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04F58-E0E4-415E-8E9A-AFCADC3BDD80}"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7115954-8B71-49C1-A95B-1F0D3E6A6DE7}" type="datetime1">
              <a:rPr lang="en-US" smtClean="0"/>
              <a:pPr/>
              <a:t>10/20/2011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04F58-E0E4-415E-8E9A-AFCADC3BDD8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3304F58-E0E4-415E-8E9A-AFCADC3BDD80}"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7990678-F024-4ED8-8C72-D489D7A8FEC8}" type="datetime1">
              <a:rPr lang="en-US" smtClean="0"/>
              <a:pPr/>
              <a:t>10/20/2011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FB127BF-A1D1-4125-B7BE-351A9A607577}" type="datetime1">
              <a:rPr lang="en-US" smtClean="0"/>
              <a:pPr/>
              <a:t>10/20/2011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304F58-E0E4-415E-8E9A-AFCADC3BDD8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D4CF3-15F5-4F5A-B088-BBDBF0BE85AE}" type="datetime1">
              <a:rPr lang="en-US" smtClean="0"/>
              <a:pPr/>
              <a:t>10/20/2011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304F58-E0E4-415E-8E9A-AFCADC3BDD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9D0AC435-0271-471D-BF74-89776DA6817B}" type="datetime1">
              <a:rPr lang="en-US" smtClean="0"/>
              <a:pPr/>
              <a:t>10/20/2011</a:t>
            </a:fld>
            <a:endParaRPr lang="en-US"/>
          </a:p>
        </p:txBody>
      </p:sp>
      <p:sp>
        <p:nvSpPr>
          <p:cNvPr id="9" name="Slide Number Placeholder 8"/>
          <p:cNvSpPr>
            <a:spLocks noGrp="1"/>
          </p:cNvSpPr>
          <p:nvPr>
            <p:ph type="sldNum" sz="quarter" idx="15"/>
          </p:nvPr>
        </p:nvSpPr>
        <p:spPr/>
        <p:txBody>
          <a:bodyPr/>
          <a:lstStyle/>
          <a:p>
            <a:fld id="{C3304F58-E0E4-415E-8E9A-AFCADC3BDD80}"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4A587C9-9CD6-40D8-92F5-F6ECD2B0AF7B}" type="datetime1">
              <a:rPr lang="en-US" smtClean="0"/>
              <a:pPr/>
              <a:t>10/20/2011</a:t>
            </a:fld>
            <a:endParaRPr lang="en-US"/>
          </a:p>
        </p:txBody>
      </p:sp>
      <p:sp>
        <p:nvSpPr>
          <p:cNvPr id="9" name="Slide Number Placeholder 8"/>
          <p:cNvSpPr>
            <a:spLocks noGrp="1"/>
          </p:cNvSpPr>
          <p:nvPr>
            <p:ph type="sldNum" sz="quarter" idx="11"/>
          </p:nvPr>
        </p:nvSpPr>
        <p:spPr/>
        <p:txBody>
          <a:bodyPr/>
          <a:lstStyle/>
          <a:p>
            <a:fld id="{C3304F58-E0E4-415E-8E9A-AFCADC3BDD80}"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BEF4C11-C6DE-4F5E-9C84-2FD0A2F79325}" type="datetime1">
              <a:rPr lang="en-US" smtClean="0"/>
              <a:pPr/>
              <a:t>10/20/2011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3304F58-E0E4-415E-8E9A-AFCADC3BDD80}"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montereyinstitute.org/courses/US%20History%20II/course%20files/multimedia/lesson54/explore/l54_t02_xp2.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304F58-E0E4-415E-8E9A-AFCADC3BDD80}" type="slidenum">
              <a:rPr lang="en-US" smtClean="0"/>
              <a:pPr/>
              <a:t>1</a:t>
            </a:fld>
            <a:endParaRPr lang="en-US"/>
          </a:p>
        </p:txBody>
      </p:sp>
      <p:pic>
        <p:nvPicPr>
          <p:cNvPr id="5" name="Picture 4"/>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0" y="1828800"/>
            <a:ext cx="4724400" cy="4648200"/>
          </a:xfrm>
        </p:spPr>
        <p:txBody>
          <a:bodyPr>
            <a:normAutofit lnSpcReduction="10000"/>
          </a:bodyPr>
          <a:lstStyle/>
          <a:p>
            <a:pPr>
              <a:buNone/>
            </a:pPr>
            <a:r>
              <a:rPr lang="en-US" dirty="0" smtClean="0">
                <a:solidFill>
                  <a:schemeClr val="tx1">
                    <a:lumMod val="25000"/>
                  </a:schemeClr>
                </a:solidFill>
              </a:rPr>
              <a:t>Commodore George Dewey </a:t>
            </a:r>
          </a:p>
          <a:p>
            <a:r>
              <a:rPr lang="en-US" dirty="0" smtClean="0">
                <a:solidFill>
                  <a:schemeClr val="bg2">
                    <a:lumMod val="75000"/>
                  </a:schemeClr>
                </a:solidFill>
              </a:rPr>
              <a:t>Destroys the Spanish Fleet in Manila Bay.  Reinforcements, on the way to assist, decide to take the island of Guam, too. </a:t>
            </a:r>
          </a:p>
          <a:p>
            <a:pPr>
              <a:buNone/>
            </a:pPr>
            <a:r>
              <a:rPr lang="en-US" dirty="0" smtClean="0">
                <a:solidFill>
                  <a:schemeClr val="tx1">
                    <a:lumMod val="25000"/>
                  </a:schemeClr>
                </a:solidFill>
              </a:rPr>
              <a:t>Emilio Aguinaldo</a:t>
            </a:r>
          </a:p>
          <a:p>
            <a:r>
              <a:rPr lang="en-US" dirty="0" smtClean="0">
                <a:solidFill>
                  <a:schemeClr val="bg2">
                    <a:lumMod val="75000"/>
                  </a:schemeClr>
                </a:solidFill>
              </a:rPr>
              <a:t>The leader of the Filipino rebels helps Dewey, thinking the Americans were allies…until they seized the capital and threw him out!</a:t>
            </a:r>
          </a:p>
          <a:p>
            <a:endParaRPr lang="en-US" dirty="0" smtClean="0">
              <a:solidFill>
                <a:schemeClr val="bg2"/>
              </a:solidFill>
            </a:endParaRPr>
          </a:p>
        </p:txBody>
      </p:sp>
      <p:sp>
        <p:nvSpPr>
          <p:cNvPr id="4" name="Slide Number Placeholder 3"/>
          <p:cNvSpPr>
            <a:spLocks noGrp="1"/>
          </p:cNvSpPr>
          <p:nvPr>
            <p:ph type="sldNum" sz="quarter" idx="15"/>
          </p:nvPr>
        </p:nvSpPr>
        <p:spPr/>
        <p:txBody>
          <a:bodyPr/>
          <a:lstStyle/>
          <a:p>
            <a:fld id="{C3304F58-E0E4-415E-8E9A-AFCADC3BDD80}" type="slidenum">
              <a:rPr lang="en-US" smtClean="0"/>
              <a:pPr/>
              <a:t>10</a:t>
            </a:fld>
            <a:endParaRPr lang="en-US" dirty="0"/>
          </a:p>
        </p:txBody>
      </p:sp>
      <p:sp>
        <p:nvSpPr>
          <p:cNvPr id="3" name="Title 2"/>
          <p:cNvSpPr>
            <a:spLocks noGrp="1"/>
          </p:cNvSpPr>
          <p:nvPr>
            <p:ph type="title"/>
          </p:nvPr>
        </p:nvSpPr>
        <p:spPr>
          <a:xfrm>
            <a:off x="3048000" y="228600"/>
            <a:ext cx="4495800" cy="990600"/>
          </a:xfrm>
        </p:spPr>
        <p:txBody>
          <a:bodyPr>
            <a:normAutofit/>
          </a:bodyPr>
          <a:lstStyle/>
          <a:p>
            <a:pPr algn="ctr"/>
            <a:r>
              <a:rPr lang="en-US" dirty="0" smtClean="0">
                <a:solidFill>
                  <a:schemeClr val="tx2"/>
                </a:solidFill>
              </a:rPr>
              <a:t>Two Front War</a:t>
            </a:r>
            <a:endParaRPr lang="en-US" dirty="0">
              <a:solidFill>
                <a:schemeClr val="tx2"/>
              </a:solidFill>
            </a:endParaRPr>
          </a:p>
        </p:txBody>
      </p:sp>
      <p:sp>
        <p:nvSpPr>
          <p:cNvPr id="5" name="Text Placeholder 4"/>
          <p:cNvSpPr>
            <a:spLocks noGrp="1"/>
          </p:cNvSpPr>
          <p:nvPr>
            <p:ph type="body" idx="4294967295"/>
          </p:nvPr>
        </p:nvSpPr>
        <p:spPr>
          <a:xfrm>
            <a:off x="4800600" y="1371600"/>
            <a:ext cx="2971800" cy="533400"/>
          </a:xfrm>
        </p:spPr>
        <p:txBody>
          <a:bodyPr/>
          <a:lstStyle/>
          <a:p>
            <a:pPr>
              <a:buNone/>
            </a:pPr>
            <a:r>
              <a:rPr lang="en-US" b="1" dirty="0" smtClean="0">
                <a:solidFill>
                  <a:srgbClr val="FF0000"/>
                </a:solidFill>
              </a:rPr>
              <a:t>In the Philippines</a:t>
            </a:r>
            <a:r>
              <a:rPr lang="en-US" dirty="0" smtClean="0"/>
              <a:t>	</a:t>
            </a:r>
            <a:endParaRPr lang="en-US" dirty="0"/>
          </a:p>
        </p:txBody>
      </p:sp>
      <p:pic>
        <p:nvPicPr>
          <p:cNvPr id="8" name="Picture 2" descr="newspaper"/>
          <p:cNvPicPr>
            <a:picLocks noChangeAspect="1" noChangeArrowheads="1"/>
          </p:cNvPicPr>
          <p:nvPr/>
        </p:nvPicPr>
        <p:blipFill>
          <a:blip r:embed="rId2" cstate="print"/>
          <a:srcRect/>
          <a:stretch>
            <a:fillRect/>
          </a:stretch>
        </p:blipFill>
        <p:spPr bwMode="auto">
          <a:xfrm>
            <a:off x="381000" y="1905000"/>
            <a:ext cx="3605463" cy="4724400"/>
          </a:xfrm>
          <a:prstGeom prst="rect">
            <a:avLst/>
          </a:prstGeom>
          <a:noFill/>
          <a:ln w="9525">
            <a:noFill/>
            <a:miter lim="800000"/>
            <a:headEnd/>
            <a:tailEnd/>
          </a:ln>
        </p:spPr>
      </p:pic>
      <p:pic>
        <p:nvPicPr>
          <p:cNvPr id="1026" name="Picture 2" descr="C:\Documents and Settings\kim.paola\Local Settings\Temporary Internet Files\Content.IE5\J8GHK689\MPj03142730000[1].jpg"/>
          <p:cNvPicPr>
            <a:picLocks noChangeAspect="1" noChangeArrowheads="1"/>
          </p:cNvPicPr>
          <p:nvPr/>
        </p:nvPicPr>
        <p:blipFill>
          <a:blip r:embed="rId3" cstate="print"/>
          <a:srcRect/>
          <a:stretch>
            <a:fillRect/>
          </a:stretch>
        </p:blipFill>
        <p:spPr bwMode="auto">
          <a:xfrm>
            <a:off x="685800" y="228600"/>
            <a:ext cx="1905000" cy="1752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3304F58-E0E4-415E-8E9A-AFCADC3BDD80}" type="slidenum">
              <a:rPr lang="en-US" smtClean="0"/>
              <a:pPr/>
              <a:t>11</a:t>
            </a:fld>
            <a:endParaRPr lang="en-US"/>
          </a:p>
        </p:txBody>
      </p:sp>
      <p:pic>
        <p:nvPicPr>
          <p:cNvPr id="3" name="Picture 2" descr="The Spanish American War"/>
          <p:cNvPicPr/>
          <p:nvPr/>
        </p:nvPicPr>
        <p:blipFill>
          <a:blip r:embed="rId2" cstate="print"/>
          <a:srcRect t="49605"/>
          <a:stretch>
            <a:fillRect/>
          </a:stretch>
        </p:blipFill>
        <p:spPr bwMode="auto">
          <a:xfrm>
            <a:off x="0" y="1"/>
            <a:ext cx="9144000" cy="6858000"/>
          </a:xfrm>
          <a:prstGeom prst="rect">
            <a:avLst/>
          </a:prstGeom>
          <a:noFill/>
          <a:ln w="9525">
            <a:noFill/>
            <a:miter lim="800000"/>
            <a:headEnd/>
            <a:tailEnd/>
          </a:ln>
        </p:spPr>
      </p:pic>
      <p:pic>
        <p:nvPicPr>
          <p:cNvPr id="4" name="Picture 2" descr="http://militarytimes.com/blogs/scoopdeck/files/2009/08/battle-of-manila.jpg"/>
          <p:cNvPicPr>
            <a:picLocks noChangeAspect="1" noChangeArrowheads="1"/>
          </p:cNvPicPr>
          <p:nvPr/>
        </p:nvPicPr>
        <p:blipFill>
          <a:blip r:embed="rId3" cstate="print"/>
          <a:srcRect b="5525"/>
          <a:stretch>
            <a:fillRect/>
          </a:stretch>
        </p:blipFill>
        <p:spPr bwMode="auto">
          <a:xfrm>
            <a:off x="152400" y="3505200"/>
            <a:ext cx="3505200" cy="310837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743200"/>
            <a:ext cx="8229600" cy="3810000"/>
          </a:xfrm>
        </p:spPr>
        <p:txBody>
          <a:bodyPr>
            <a:normAutofit fontScale="92500" lnSpcReduction="10000"/>
          </a:bodyPr>
          <a:lstStyle/>
          <a:p>
            <a:pPr>
              <a:buNone/>
            </a:pPr>
            <a:r>
              <a:rPr lang="en-US" dirty="0" smtClean="0">
                <a:solidFill>
                  <a:schemeClr val="tx1">
                    <a:lumMod val="25000"/>
                  </a:schemeClr>
                </a:solidFill>
              </a:rPr>
              <a:t>American Forces in Cuba</a:t>
            </a:r>
          </a:p>
          <a:p>
            <a:r>
              <a:rPr lang="en-US" dirty="0" smtClean="0">
                <a:solidFill>
                  <a:schemeClr val="bg2">
                    <a:lumMod val="75000"/>
                  </a:schemeClr>
                </a:solidFill>
              </a:rPr>
              <a:t>Inexperienced, ill-trained, equipped with wool uniforms, poorly led and even more poorly fed.</a:t>
            </a:r>
          </a:p>
          <a:p>
            <a:r>
              <a:rPr lang="en-US" dirty="0" smtClean="0">
                <a:solidFill>
                  <a:schemeClr val="bg2">
                    <a:lumMod val="75000"/>
                  </a:schemeClr>
                </a:solidFill>
              </a:rPr>
              <a:t>17,000 troops were ordered to Santiago to force Spanish Fleet out of hiding including 4 African American regiments of the regular army and  the </a:t>
            </a:r>
            <a:r>
              <a:rPr lang="en-US" i="1" dirty="0" smtClean="0">
                <a:solidFill>
                  <a:schemeClr val="tx1">
                    <a:lumMod val="25000"/>
                  </a:schemeClr>
                </a:solidFill>
              </a:rPr>
              <a:t>Rough Riders </a:t>
            </a:r>
            <a:r>
              <a:rPr lang="en-US" dirty="0" smtClean="0">
                <a:solidFill>
                  <a:schemeClr val="bg2">
                    <a:lumMod val="75000"/>
                  </a:schemeClr>
                </a:solidFill>
              </a:rPr>
              <a:t>(volunteer cavalry) led by Colonel Leonard Wood and Lt. Colonel Theodore Roosevelt.</a:t>
            </a:r>
          </a:p>
          <a:p>
            <a:r>
              <a:rPr lang="en-US" dirty="0" smtClean="0">
                <a:solidFill>
                  <a:schemeClr val="bg2">
                    <a:lumMod val="75000"/>
                  </a:schemeClr>
                </a:solidFill>
              </a:rPr>
              <a:t>American troops won at San Juan Hill, Kettle Hill, and El Caney forcing the Spanish fleet to flee (then destroyed).</a:t>
            </a:r>
          </a:p>
        </p:txBody>
      </p:sp>
      <p:sp>
        <p:nvSpPr>
          <p:cNvPr id="4" name="Slide Number Placeholder 3"/>
          <p:cNvSpPr>
            <a:spLocks noGrp="1"/>
          </p:cNvSpPr>
          <p:nvPr>
            <p:ph type="sldNum" sz="quarter" idx="15"/>
          </p:nvPr>
        </p:nvSpPr>
        <p:spPr/>
        <p:txBody>
          <a:bodyPr/>
          <a:lstStyle/>
          <a:p>
            <a:fld id="{C3304F58-E0E4-415E-8E9A-AFCADC3BDD80}" type="slidenum">
              <a:rPr lang="en-US" smtClean="0"/>
              <a:pPr/>
              <a:t>12</a:t>
            </a:fld>
            <a:endParaRPr lang="en-US" dirty="0"/>
          </a:p>
        </p:txBody>
      </p:sp>
      <p:sp>
        <p:nvSpPr>
          <p:cNvPr id="3" name="Title 2"/>
          <p:cNvSpPr>
            <a:spLocks noGrp="1"/>
          </p:cNvSpPr>
          <p:nvPr>
            <p:ph type="title"/>
          </p:nvPr>
        </p:nvSpPr>
        <p:spPr>
          <a:xfrm>
            <a:off x="2819400" y="533400"/>
            <a:ext cx="4191000" cy="838200"/>
          </a:xfrm>
        </p:spPr>
        <p:txBody>
          <a:bodyPr>
            <a:normAutofit/>
          </a:bodyPr>
          <a:lstStyle/>
          <a:p>
            <a:pPr algn="ctr"/>
            <a:r>
              <a:rPr lang="en-US" dirty="0" smtClean="0">
                <a:solidFill>
                  <a:schemeClr val="tx2"/>
                </a:solidFill>
              </a:rPr>
              <a:t>Two Front War</a:t>
            </a:r>
            <a:endParaRPr lang="en-US" dirty="0">
              <a:solidFill>
                <a:schemeClr val="tx2"/>
              </a:solidFill>
            </a:endParaRPr>
          </a:p>
        </p:txBody>
      </p:sp>
      <p:sp>
        <p:nvSpPr>
          <p:cNvPr id="6" name="Text Placeholder 5"/>
          <p:cNvSpPr>
            <a:spLocks noGrp="1"/>
          </p:cNvSpPr>
          <p:nvPr>
            <p:ph type="body" idx="4294967295"/>
          </p:nvPr>
        </p:nvSpPr>
        <p:spPr>
          <a:xfrm>
            <a:off x="2819400" y="1447800"/>
            <a:ext cx="4040187" cy="762000"/>
          </a:xfrm>
        </p:spPr>
        <p:txBody>
          <a:bodyPr>
            <a:normAutofit/>
          </a:bodyPr>
          <a:lstStyle/>
          <a:p>
            <a:pPr algn="ctr">
              <a:buNone/>
            </a:pPr>
            <a:r>
              <a:rPr lang="en-US" sz="2800" b="1" dirty="0" smtClean="0">
                <a:solidFill>
                  <a:srgbClr val="FF0000"/>
                </a:solidFill>
              </a:rPr>
              <a:t>In the Caribbean</a:t>
            </a:r>
            <a:endParaRPr lang="en-US" sz="2800" b="1" dirty="0">
              <a:solidFill>
                <a:srgbClr val="FF0000"/>
              </a:solidFill>
            </a:endParaRPr>
          </a:p>
        </p:txBody>
      </p:sp>
      <p:pic>
        <p:nvPicPr>
          <p:cNvPr id="8" name="Picture 10" descr="Theodore Roosevelt dressed in his Calvary outfit."/>
          <p:cNvPicPr>
            <a:picLocks noChangeAspect="1" noChangeArrowheads="1"/>
          </p:cNvPicPr>
          <p:nvPr/>
        </p:nvPicPr>
        <p:blipFill>
          <a:blip r:embed="rId2" cstate="print"/>
          <a:srcRect/>
          <a:stretch>
            <a:fillRect/>
          </a:stretch>
        </p:blipFill>
        <p:spPr>
          <a:xfrm>
            <a:off x="6781800" y="228600"/>
            <a:ext cx="2209800" cy="2343101"/>
          </a:xfrm>
          <a:prstGeom prst="rect">
            <a:avLst/>
          </a:prstGeom>
          <a:noFill/>
          <a:ln w="25400" cap="rnd" cmpd="sng" algn="ctr">
            <a:noFill/>
            <a:prstDash val="solid"/>
          </a:ln>
          <a:effectLst>
            <a:softEdge rad="63500"/>
          </a:effectLst>
          <a:sp3d prstMaterial="flat"/>
        </p:spPr>
      </p:pic>
      <p:pic>
        <p:nvPicPr>
          <p:cNvPr id="9" name="Picture 2" descr="http://bp1.blogger.com/_FzxdPuAzmyM/RonCyExiWlI/AAAAAAAAAaw/OKQfm1l3mWE/s400/800px-The_Rough_Riders.JPG.jpg"/>
          <p:cNvPicPr>
            <a:picLocks noChangeAspect="1" noChangeArrowheads="1"/>
          </p:cNvPicPr>
          <p:nvPr/>
        </p:nvPicPr>
        <p:blipFill>
          <a:blip r:embed="rId3" cstate="print"/>
          <a:srcRect/>
          <a:stretch>
            <a:fillRect/>
          </a:stretch>
        </p:blipFill>
        <p:spPr bwMode="auto">
          <a:xfrm>
            <a:off x="88630" y="304800"/>
            <a:ext cx="3134467" cy="2209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04800" y="990600"/>
            <a:ext cx="8229600" cy="2286000"/>
          </a:xfrm>
        </p:spPr>
        <p:txBody>
          <a:bodyPr/>
          <a:lstStyle/>
          <a:p>
            <a:pPr>
              <a:buNone/>
            </a:pPr>
            <a:r>
              <a:rPr lang="en-US" dirty="0" smtClean="0">
                <a:solidFill>
                  <a:schemeClr val="tx1">
                    <a:lumMod val="25000"/>
                  </a:schemeClr>
                </a:solidFill>
              </a:rPr>
              <a:t>Next Stop, Puerto Rico…</a:t>
            </a:r>
          </a:p>
          <a:p>
            <a:r>
              <a:rPr lang="en-US" dirty="0" smtClean="0">
                <a:solidFill>
                  <a:schemeClr val="bg2">
                    <a:lumMod val="75000"/>
                  </a:schemeClr>
                </a:solidFill>
              </a:rPr>
              <a:t>Under General Nelson Miles, American troops landed and took Puerto Rico.</a:t>
            </a:r>
            <a:endParaRPr lang="en-US" dirty="0" smtClean="0">
              <a:solidFill>
                <a:schemeClr val="tx1">
                  <a:lumMod val="25000"/>
                </a:schemeClr>
              </a:solidFill>
            </a:endParaRPr>
          </a:p>
          <a:p>
            <a:pPr>
              <a:buNone/>
            </a:pPr>
            <a:endParaRPr lang="en-US" dirty="0"/>
          </a:p>
        </p:txBody>
      </p:sp>
      <p:sp>
        <p:nvSpPr>
          <p:cNvPr id="3" name="Slide Number Placeholder 2"/>
          <p:cNvSpPr>
            <a:spLocks noGrp="1"/>
          </p:cNvSpPr>
          <p:nvPr>
            <p:ph type="sldNum" sz="quarter" idx="15"/>
          </p:nvPr>
        </p:nvSpPr>
        <p:spPr/>
        <p:txBody>
          <a:bodyPr/>
          <a:lstStyle/>
          <a:p>
            <a:fld id="{C3304F58-E0E4-415E-8E9A-AFCADC3BDD80}" type="slidenum">
              <a:rPr lang="en-US" smtClean="0"/>
              <a:pPr/>
              <a:t>13</a:t>
            </a:fld>
            <a:endParaRPr lang="en-US"/>
          </a:p>
        </p:txBody>
      </p:sp>
      <p:pic>
        <p:nvPicPr>
          <p:cNvPr id="5" name="Picture 6" descr="Map"/>
          <p:cNvPicPr>
            <a:picLocks noChangeAspect="1" noChangeArrowheads="1"/>
          </p:cNvPicPr>
          <p:nvPr/>
        </p:nvPicPr>
        <p:blipFill>
          <a:blip r:embed="rId2" cstate="print"/>
          <a:srcRect/>
          <a:stretch>
            <a:fillRect/>
          </a:stretch>
        </p:blipFill>
        <p:spPr bwMode="auto">
          <a:xfrm>
            <a:off x="3505200" y="2590800"/>
            <a:ext cx="4916557" cy="4038600"/>
          </a:xfrm>
          <a:prstGeom prst="rect">
            <a:avLst/>
          </a:prstGeom>
          <a:noFill/>
        </p:spPr>
      </p:pic>
      <p:sp>
        <p:nvSpPr>
          <p:cNvPr id="8" name="Text Placeholder 5"/>
          <p:cNvSpPr txBox="1">
            <a:spLocks/>
          </p:cNvSpPr>
          <p:nvPr/>
        </p:nvSpPr>
        <p:spPr>
          <a:xfrm>
            <a:off x="304800" y="304800"/>
            <a:ext cx="4040187" cy="762000"/>
          </a:xfrm>
          <a:prstGeom prst="rect">
            <a:avLst/>
          </a:prstGeom>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en-US" sz="2800" b="1" i="0" u="none" strike="noStrike" kern="1200" cap="none" spc="0" normalizeH="0" baseline="0" noProof="0" dirty="0" smtClean="0">
                <a:ln>
                  <a:noFill/>
                </a:ln>
                <a:solidFill>
                  <a:srgbClr val="FF0000"/>
                </a:solidFill>
                <a:effectLst/>
                <a:uLnTx/>
                <a:uFillTx/>
                <a:latin typeface="+mn-lt"/>
                <a:ea typeface="+mn-ea"/>
                <a:cs typeface="+mn-cs"/>
              </a:rPr>
              <a:t>Still in the Caribbean</a:t>
            </a:r>
            <a:endParaRPr kumimoji="0" lang="en-US" sz="28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3304F58-E0E4-415E-8E9A-AFCADC3BDD80}" type="slidenum">
              <a:rPr lang="en-US" smtClean="0"/>
              <a:pPr/>
              <a:t>14</a:t>
            </a:fld>
            <a:endParaRPr lang="en-US"/>
          </a:p>
        </p:txBody>
      </p:sp>
      <p:pic>
        <p:nvPicPr>
          <p:cNvPr id="5" name="Picture 4" descr="The Spanish American War"/>
          <p:cNvPicPr/>
          <p:nvPr/>
        </p:nvPicPr>
        <p:blipFill>
          <a:blip r:embed="rId2" cstate="print"/>
          <a:srcRect b="51064"/>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304F58-E0E4-415E-8E9A-AFCADC3BDD80}" type="slidenum">
              <a:rPr lang="en-US" smtClean="0"/>
              <a:pPr/>
              <a:t>15</a:t>
            </a:fld>
            <a:endParaRPr lang="en-US"/>
          </a:p>
        </p:txBody>
      </p:sp>
      <p:sp>
        <p:nvSpPr>
          <p:cNvPr id="6" name="Text Placeholder 5"/>
          <p:cNvSpPr>
            <a:spLocks noGrp="1"/>
          </p:cNvSpPr>
          <p:nvPr>
            <p:ph type="body" idx="1"/>
          </p:nvPr>
        </p:nvSpPr>
        <p:spPr/>
        <p:txBody>
          <a:bodyPr/>
          <a:lstStyle/>
          <a:p>
            <a:r>
              <a:rPr lang="en-US" dirty="0" smtClean="0"/>
              <a:t>The Toll of the War</a:t>
            </a:r>
            <a:endParaRPr lang="en-US" dirty="0"/>
          </a:p>
        </p:txBody>
      </p:sp>
      <p:sp>
        <p:nvSpPr>
          <p:cNvPr id="2" name="Content Placeholder 1"/>
          <p:cNvSpPr>
            <a:spLocks noGrp="1"/>
          </p:cNvSpPr>
          <p:nvPr>
            <p:ph sz="half" idx="2"/>
          </p:nvPr>
        </p:nvSpPr>
        <p:spPr/>
        <p:txBody>
          <a:bodyPr>
            <a:normAutofit fontScale="92500" lnSpcReduction="20000"/>
          </a:bodyPr>
          <a:lstStyle/>
          <a:p>
            <a:r>
              <a:rPr lang="en-US" b="1" dirty="0" smtClean="0">
                <a:solidFill>
                  <a:schemeClr val="bg2">
                    <a:lumMod val="75000"/>
                  </a:schemeClr>
                </a:solidFill>
              </a:rPr>
              <a:t>US Secretary of State John Hay, called the 113 days of battle a “splendid little war.”</a:t>
            </a:r>
            <a:endParaRPr lang="en-US" dirty="0" smtClean="0">
              <a:solidFill>
                <a:schemeClr val="bg2">
                  <a:lumMod val="75000"/>
                </a:schemeClr>
              </a:solidFill>
            </a:endParaRPr>
          </a:p>
          <a:p>
            <a:r>
              <a:rPr lang="en-US" b="1" dirty="0" smtClean="0">
                <a:solidFill>
                  <a:schemeClr val="bg2">
                    <a:lumMod val="75000"/>
                  </a:schemeClr>
                </a:solidFill>
              </a:rPr>
              <a:t>Only 379 Americans died from Spanish bullets.</a:t>
            </a:r>
            <a:endParaRPr lang="en-US" dirty="0" smtClean="0">
              <a:solidFill>
                <a:schemeClr val="bg2">
                  <a:lumMod val="75000"/>
                </a:schemeClr>
              </a:solidFill>
            </a:endParaRPr>
          </a:p>
          <a:p>
            <a:r>
              <a:rPr lang="en-US" b="1" dirty="0" smtClean="0">
                <a:solidFill>
                  <a:schemeClr val="bg2">
                    <a:lumMod val="75000"/>
                  </a:schemeClr>
                </a:solidFill>
              </a:rPr>
              <a:t>Over 5,000 Americans died from malaria, typhoid, dysentery, yellow fever, and food poisoning.</a:t>
            </a:r>
            <a:endParaRPr lang="en-US" dirty="0" smtClean="0">
              <a:solidFill>
                <a:schemeClr val="bg2">
                  <a:lumMod val="75000"/>
                </a:schemeClr>
              </a:solidFill>
            </a:endParaRPr>
          </a:p>
          <a:p>
            <a:endParaRPr lang="en-US" dirty="0"/>
          </a:p>
        </p:txBody>
      </p:sp>
      <p:sp>
        <p:nvSpPr>
          <p:cNvPr id="5" name="Content Placeholder 4"/>
          <p:cNvSpPr>
            <a:spLocks noGrp="1"/>
          </p:cNvSpPr>
          <p:nvPr>
            <p:ph sz="quarter" idx="4"/>
          </p:nvPr>
        </p:nvSpPr>
        <p:spPr>
          <a:xfrm>
            <a:off x="4649788" y="2201896"/>
            <a:ext cx="4038600" cy="4122704"/>
          </a:xfrm>
        </p:spPr>
        <p:txBody>
          <a:bodyPr>
            <a:normAutofit fontScale="92500" lnSpcReduction="20000"/>
          </a:bodyPr>
          <a:lstStyle/>
          <a:p>
            <a:pPr>
              <a:buNone/>
            </a:pPr>
            <a:r>
              <a:rPr lang="en-US" b="1" dirty="0" smtClean="0">
                <a:solidFill>
                  <a:schemeClr val="bg2">
                    <a:lumMod val="75000"/>
                  </a:schemeClr>
                </a:solidFill>
              </a:rPr>
              <a:t>Dec 10, 1898</a:t>
            </a:r>
            <a:endParaRPr lang="en-US" dirty="0" smtClean="0">
              <a:solidFill>
                <a:schemeClr val="bg2">
                  <a:lumMod val="75000"/>
                </a:schemeClr>
              </a:solidFill>
            </a:endParaRPr>
          </a:p>
          <a:p>
            <a:r>
              <a:rPr lang="en-US" b="1" dirty="0" smtClean="0">
                <a:solidFill>
                  <a:schemeClr val="bg2">
                    <a:lumMod val="75000"/>
                  </a:schemeClr>
                </a:solidFill>
              </a:rPr>
              <a:t>As promised in the TELLER Amendment, </a:t>
            </a:r>
            <a:r>
              <a:rPr lang="en-US" b="1" dirty="0" smtClean="0">
                <a:solidFill>
                  <a:schemeClr val="accent1">
                    <a:lumMod val="75000"/>
                  </a:schemeClr>
                </a:solidFill>
              </a:rPr>
              <a:t>Cuba</a:t>
            </a:r>
            <a:r>
              <a:rPr lang="en-US" b="1" dirty="0" smtClean="0">
                <a:solidFill>
                  <a:schemeClr val="bg2">
                    <a:lumMod val="75000"/>
                  </a:schemeClr>
                </a:solidFill>
              </a:rPr>
              <a:t> became independent.</a:t>
            </a:r>
            <a:endParaRPr lang="en-US" dirty="0" smtClean="0">
              <a:solidFill>
                <a:schemeClr val="bg2">
                  <a:lumMod val="75000"/>
                </a:schemeClr>
              </a:solidFill>
            </a:endParaRPr>
          </a:p>
          <a:p>
            <a:r>
              <a:rPr lang="en-US" b="1" dirty="0" smtClean="0">
                <a:solidFill>
                  <a:schemeClr val="bg2">
                    <a:lumMod val="75000"/>
                  </a:schemeClr>
                </a:solidFill>
              </a:rPr>
              <a:t>US is </a:t>
            </a:r>
            <a:r>
              <a:rPr lang="en-US" b="1" i="1" dirty="0" smtClean="0">
                <a:solidFill>
                  <a:schemeClr val="bg2">
                    <a:lumMod val="75000"/>
                  </a:schemeClr>
                </a:solidFill>
              </a:rPr>
              <a:t>given</a:t>
            </a:r>
            <a:r>
              <a:rPr lang="en-US" b="1" dirty="0" smtClean="0">
                <a:solidFill>
                  <a:schemeClr val="bg2">
                    <a:lumMod val="75000"/>
                  </a:schemeClr>
                </a:solidFill>
              </a:rPr>
              <a:t> </a:t>
            </a:r>
            <a:r>
              <a:rPr lang="en-US" b="1" dirty="0" smtClean="0">
                <a:solidFill>
                  <a:schemeClr val="accent1">
                    <a:lumMod val="75000"/>
                  </a:schemeClr>
                </a:solidFill>
              </a:rPr>
              <a:t>Puerto Rico </a:t>
            </a:r>
            <a:r>
              <a:rPr lang="en-US" b="1" dirty="0" smtClean="0">
                <a:solidFill>
                  <a:schemeClr val="bg2">
                    <a:lumMod val="75000"/>
                  </a:schemeClr>
                </a:solidFill>
              </a:rPr>
              <a:t>and </a:t>
            </a:r>
            <a:r>
              <a:rPr lang="en-US" b="1" dirty="0" smtClean="0">
                <a:solidFill>
                  <a:schemeClr val="accent1">
                    <a:lumMod val="75000"/>
                  </a:schemeClr>
                </a:solidFill>
              </a:rPr>
              <a:t>Guam</a:t>
            </a:r>
            <a:r>
              <a:rPr lang="en-US" b="1" dirty="0" smtClean="0">
                <a:solidFill>
                  <a:schemeClr val="bg2">
                    <a:lumMod val="75000"/>
                  </a:schemeClr>
                </a:solidFill>
              </a:rPr>
              <a:t>.</a:t>
            </a:r>
            <a:endParaRPr lang="en-US" dirty="0" smtClean="0">
              <a:solidFill>
                <a:schemeClr val="bg2">
                  <a:lumMod val="75000"/>
                </a:schemeClr>
              </a:solidFill>
            </a:endParaRPr>
          </a:p>
          <a:p>
            <a:r>
              <a:rPr lang="en-US" b="1" dirty="0" smtClean="0">
                <a:solidFill>
                  <a:schemeClr val="bg2">
                    <a:lumMod val="75000"/>
                  </a:schemeClr>
                </a:solidFill>
              </a:rPr>
              <a:t>US paid $20 million to annex the </a:t>
            </a:r>
            <a:r>
              <a:rPr lang="en-US" b="1" dirty="0" smtClean="0">
                <a:solidFill>
                  <a:schemeClr val="accent1">
                    <a:lumMod val="75000"/>
                  </a:schemeClr>
                </a:solidFill>
              </a:rPr>
              <a:t>Philippines</a:t>
            </a:r>
            <a:r>
              <a:rPr lang="en-US" b="1" dirty="0" smtClean="0">
                <a:solidFill>
                  <a:schemeClr val="bg2">
                    <a:lumMod val="75000"/>
                  </a:schemeClr>
                </a:solidFill>
              </a:rPr>
              <a:t>.</a:t>
            </a:r>
            <a:endParaRPr lang="en-US" dirty="0" smtClean="0">
              <a:solidFill>
                <a:schemeClr val="bg2">
                  <a:lumMod val="75000"/>
                </a:schemeClr>
              </a:solidFill>
            </a:endParaRPr>
          </a:p>
          <a:p>
            <a:pPr>
              <a:buNone/>
            </a:pPr>
            <a:r>
              <a:rPr lang="en-US" b="1" dirty="0" smtClean="0">
                <a:solidFill>
                  <a:schemeClr val="bg2">
                    <a:lumMod val="75000"/>
                  </a:schemeClr>
                </a:solidFill>
              </a:rPr>
              <a:t>Feb 6, 1899</a:t>
            </a:r>
            <a:r>
              <a:rPr lang="en-US" dirty="0" smtClean="0">
                <a:solidFill>
                  <a:schemeClr val="bg2">
                    <a:lumMod val="75000"/>
                  </a:schemeClr>
                </a:solidFill>
              </a:rPr>
              <a:t>	</a:t>
            </a:r>
          </a:p>
          <a:p>
            <a:r>
              <a:rPr lang="en-US" b="1" dirty="0" smtClean="0">
                <a:solidFill>
                  <a:schemeClr val="bg2">
                    <a:lumMod val="75000"/>
                  </a:schemeClr>
                </a:solidFill>
              </a:rPr>
              <a:t>Senate passed the treaty.</a:t>
            </a:r>
            <a:endParaRPr lang="en-US" dirty="0" smtClean="0">
              <a:solidFill>
                <a:schemeClr val="bg2">
                  <a:lumMod val="75000"/>
                </a:schemeClr>
              </a:solidFill>
            </a:endParaRPr>
          </a:p>
          <a:p>
            <a:pPr>
              <a:buNone/>
            </a:pPr>
            <a:endParaRPr lang="en-US" dirty="0">
              <a:solidFill>
                <a:schemeClr val="bg2">
                  <a:lumMod val="75000"/>
                </a:schemeClr>
              </a:solidFill>
            </a:endParaRPr>
          </a:p>
        </p:txBody>
      </p:sp>
      <p:sp>
        <p:nvSpPr>
          <p:cNvPr id="4" name="Title 3"/>
          <p:cNvSpPr>
            <a:spLocks noGrp="1"/>
          </p:cNvSpPr>
          <p:nvPr>
            <p:ph type="title"/>
          </p:nvPr>
        </p:nvSpPr>
        <p:spPr/>
        <p:txBody>
          <a:bodyPr>
            <a:normAutofit fontScale="90000"/>
          </a:bodyPr>
          <a:lstStyle/>
          <a:p>
            <a:pPr algn="ctr"/>
            <a:r>
              <a:rPr lang="en-US" dirty="0" smtClean="0">
                <a:solidFill>
                  <a:srgbClr val="FF0000"/>
                </a:solidFill>
              </a:rPr>
              <a:t>ARMISTICE</a:t>
            </a:r>
            <a:br>
              <a:rPr lang="en-US" dirty="0" smtClean="0">
                <a:solidFill>
                  <a:srgbClr val="FF0000"/>
                </a:solidFill>
              </a:rPr>
            </a:br>
            <a:r>
              <a:rPr lang="en-US" dirty="0" smtClean="0">
                <a:solidFill>
                  <a:srgbClr val="FF0000"/>
                </a:solidFill>
              </a:rPr>
              <a:t>AUG 12, 1898</a:t>
            </a:r>
            <a:endParaRPr lang="en-US" dirty="0">
              <a:solidFill>
                <a:srgbClr val="FF0000"/>
              </a:solidFill>
            </a:endParaRPr>
          </a:p>
        </p:txBody>
      </p:sp>
      <p:sp>
        <p:nvSpPr>
          <p:cNvPr id="7" name="Text Placeholder 6"/>
          <p:cNvSpPr>
            <a:spLocks noGrp="1"/>
          </p:cNvSpPr>
          <p:nvPr>
            <p:ph type="body" idx="3"/>
          </p:nvPr>
        </p:nvSpPr>
        <p:spPr/>
        <p:txBody>
          <a:bodyPr/>
          <a:lstStyle/>
          <a:p>
            <a:r>
              <a:rPr lang="en-US" dirty="0" smtClean="0"/>
              <a:t>Treaty of Paris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04800" y="457200"/>
            <a:ext cx="8534400" cy="5638800"/>
          </a:xfrm>
        </p:spPr>
        <p:txBody>
          <a:bodyPr>
            <a:normAutofit/>
          </a:bodyPr>
          <a:lstStyle/>
          <a:p>
            <a:pPr>
              <a:buNone/>
            </a:pPr>
            <a:r>
              <a:rPr lang="en-US" dirty="0" smtClean="0">
                <a:solidFill>
                  <a:schemeClr val="accent1">
                    <a:lumMod val="75000"/>
                  </a:schemeClr>
                </a:solidFill>
              </a:rPr>
              <a:t>“When I next realized that the Philippines had dropped into our laps I confess I did not know what to do with them. . . And one night late it came to me this way. . . 1) That we could not give them back to Spain- that would be cowardly and dishonorable; 2) that we could not turn them over to France and Germany . . .that would be bad business and discreditable; 3) that we not leave them to themselves-they are unfit for self-government-and they would soon have anarchy and misrule over there worse than Spain's wars; and        4) that there was nothing left for us to do but to take them all, and to educate the Filipinos, and uplift and civilize and Christianize them . . .”                                  				President William McKinley</a:t>
            </a:r>
            <a:endParaRPr lang="en-US" dirty="0">
              <a:solidFill>
                <a:schemeClr val="accent1">
                  <a:lumMod val="75000"/>
                </a:schemeClr>
              </a:solidFill>
            </a:endParaRPr>
          </a:p>
        </p:txBody>
      </p:sp>
      <p:sp>
        <p:nvSpPr>
          <p:cNvPr id="2" name="Slide Number Placeholder 1"/>
          <p:cNvSpPr>
            <a:spLocks noGrp="1"/>
          </p:cNvSpPr>
          <p:nvPr>
            <p:ph type="sldNum" sz="quarter" idx="15"/>
          </p:nvPr>
        </p:nvSpPr>
        <p:spPr/>
        <p:txBody>
          <a:bodyPr/>
          <a:lstStyle/>
          <a:p>
            <a:fld id="{C3304F58-E0E4-415E-8E9A-AFCADC3BDD80}"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304F58-E0E4-415E-8E9A-AFCADC3BDD80}" type="slidenum">
              <a:rPr lang="en-US" smtClean="0"/>
              <a:pPr/>
              <a:t>17</a:t>
            </a:fld>
            <a:endParaRPr lang="en-US" dirty="0"/>
          </a:p>
        </p:txBody>
      </p:sp>
      <p:sp>
        <p:nvSpPr>
          <p:cNvPr id="6" name="Content Placeholder 5"/>
          <p:cNvSpPr>
            <a:spLocks noGrp="1"/>
          </p:cNvSpPr>
          <p:nvPr>
            <p:ph idx="4294967295"/>
          </p:nvPr>
        </p:nvSpPr>
        <p:spPr>
          <a:xfrm>
            <a:off x="609600" y="609600"/>
            <a:ext cx="8229600" cy="4572000"/>
          </a:xfrm>
        </p:spPr>
        <p:txBody>
          <a:bodyPr/>
          <a:lstStyle/>
          <a:p>
            <a:pPr>
              <a:buNone/>
            </a:pPr>
            <a:r>
              <a:rPr lang="en-US" i="1" dirty="0" smtClean="0">
                <a:solidFill>
                  <a:schemeClr val="tx1">
                    <a:lumMod val="25000"/>
                  </a:schemeClr>
                </a:solidFill>
              </a:rPr>
              <a:t>“The opposition tells us that we ought not to govern a people without their consent.  I answer, The rule of liberty that all just government derives  its authority from the consent of the governed, applies only to those who are capable of self government…Would not the people of the Philippines prefer the just, humane, civilizing government of this Republic to the savage, bloody rule from pillage and extortion from which we have rescued them?”</a:t>
            </a:r>
          </a:p>
          <a:p>
            <a:pPr>
              <a:buNone/>
            </a:pPr>
            <a:r>
              <a:rPr lang="en-US" i="1" dirty="0" smtClean="0">
                <a:solidFill>
                  <a:schemeClr val="tx1">
                    <a:lumMod val="25000"/>
                  </a:schemeClr>
                </a:solidFill>
              </a:rPr>
              <a:t>				-Senator Albert J. </a:t>
            </a:r>
            <a:r>
              <a:rPr lang="en-US" i="1" dirty="0" err="1" smtClean="0">
                <a:solidFill>
                  <a:schemeClr val="tx1">
                    <a:lumMod val="25000"/>
                  </a:schemeClr>
                </a:solidFill>
              </a:rPr>
              <a:t>Beveridge</a:t>
            </a:r>
            <a:r>
              <a:rPr lang="en-US" i="1" dirty="0" smtClean="0">
                <a:solidFill>
                  <a:schemeClr val="tx1">
                    <a:lumMod val="25000"/>
                  </a:schemeClr>
                </a:solidFill>
              </a:rPr>
              <a:t> (IN)</a:t>
            </a:r>
            <a:endParaRPr lang="en-US" i="1" dirty="0">
              <a:solidFill>
                <a:schemeClr val="tx1">
                  <a:lumMod val="25000"/>
                </a:schemeClr>
              </a:solidFill>
            </a:endParaRPr>
          </a:p>
        </p:txBody>
      </p:sp>
      <p:pic>
        <p:nvPicPr>
          <p:cNvPr id="4" name="Picture 2" descr="http://www.voicesofdemocracy.umd.edu/internat/beveridge.jpg"/>
          <p:cNvPicPr>
            <a:picLocks noChangeAspect="1" noChangeArrowheads="1"/>
          </p:cNvPicPr>
          <p:nvPr/>
        </p:nvPicPr>
        <p:blipFill>
          <a:blip r:embed="rId2" cstate="print"/>
          <a:srcRect/>
          <a:stretch>
            <a:fillRect/>
          </a:stretch>
        </p:blipFill>
        <p:spPr bwMode="auto">
          <a:xfrm>
            <a:off x="1371600" y="4191000"/>
            <a:ext cx="1997311" cy="2514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3304F58-E0E4-415E-8E9A-AFCADC3BDD80}" type="slidenum">
              <a:rPr lang="en-US" smtClean="0"/>
              <a:pPr/>
              <a:t>18</a:t>
            </a:fld>
            <a:endParaRPr lang="en-US"/>
          </a:p>
        </p:txBody>
      </p:sp>
      <p:sp>
        <p:nvSpPr>
          <p:cNvPr id="7" name="Title 6"/>
          <p:cNvSpPr>
            <a:spLocks noGrp="1"/>
          </p:cNvSpPr>
          <p:nvPr>
            <p:ph type="title"/>
          </p:nvPr>
        </p:nvSpPr>
        <p:spPr>
          <a:xfrm>
            <a:off x="228600" y="228600"/>
            <a:ext cx="5562600" cy="1447800"/>
          </a:xfrm>
        </p:spPr>
        <p:txBody>
          <a:bodyPr>
            <a:normAutofit fontScale="90000"/>
          </a:bodyPr>
          <a:lstStyle/>
          <a:p>
            <a:pPr algn="ctr"/>
            <a:r>
              <a:rPr lang="en-US" dirty="0" smtClean="0"/>
              <a:t/>
            </a:r>
            <a:br>
              <a:rPr lang="en-US" dirty="0" smtClean="0"/>
            </a:br>
            <a:r>
              <a:rPr lang="en-US" dirty="0" smtClean="0">
                <a:solidFill>
                  <a:srgbClr val="FF0000"/>
                </a:solidFill>
              </a:rPr>
              <a:t> </a:t>
            </a:r>
            <a:r>
              <a:rPr lang="en-US" b="1" dirty="0" smtClean="0">
                <a:solidFill>
                  <a:srgbClr val="FF0000"/>
                </a:solidFill>
              </a:rPr>
              <a:t>TROUBLE IN THE PHILIPPINES</a:t>
            </a:r>
            <a:endParaRPr lang="en-US" b="1" dirty="0"/>
          </a:p>
        </p:txBody>
      </p:sp>
      <p:sp>
        <p:nvSpPr>
          <p:cNvPr id="8" name="Content Placeholder 7"/>
          <p:cNvSpPr>
            <a:spLocks noGrp="1"/>
          </p:cNvSpPr>
          <p:nvPr>
            <p:ph sz="half" idx="1"/>
          </p:nvPr>
        </p:nvSpPr>
        <p:spPr>
          <a:xfrm>
            <a:off x="228600" y="1905000"/>
            <a:ext cx="4495800" cy="4572000"/>
          </a:xfrm>
        </p:spPr>
        <p:txBody>
          <a:bodyPr>
            <a:normAutofit fontScale="92500" lnSpcReduction="20000"/>
          </a:bodyPr>
          <a:lstStyle/>
          <a:p>
            <a:pPr>
              <a:buNone/>
            </a:pPr>
            <a:r>
              <a:rPr lang="en-US" b="1" dirty="0" smtClean="0">
                <a:solidFill>
                  <a:schemeClr val="bg2">
                    <a:lumMod val="75000"/>
                  </a:schemeClr>
                </a:solidFill>
              </a:rPr>
              <a:t>Debate erupted over the annexation of the Philippines.</a:t>
            </a:r>
            <a:endParaRPr lang="en-US" dirty="0" smtClean="0">
              <a:solidFill>
                <a:schemeClr val="bg2">
                  <a:lumMod val="75000"/>
                </a:schemeClr>
              </a:solidFill>
            </a:endParaRPr>
          </a:p>
          <a:p>
            <a:r>
              <a:rPr lang="en-US" b="1" dirty="0" smtClean="0">
                <a:solidFill>
                  <a:schemeClr val="bg2">
                    <a:lumMod val="75000"/>
                  </a:schemeClr>
                </a:solidFill>
              </a:rPr>
              <a:t>Too Distant and populated by alien race, tongue, religion &amp; government.</a:t>
            </a:r>
            <a:endParaRPr lang="en-US" dirty="0" smtClean="0">
              <a:solidFill>
                <a:schemeClr val="bg2">
                  <a:lumMod val="75000"/>
                </a:schemeClr>
              </a:solidFill>
            </a:endParaRPr>
          </a:p>
          <a:p>
            <a:r>
              <a:rPr lang="en-US" b="1" dirty="0" smtClean="0">
                <a:solidFill>
                  <a:schemeClr val="bg2">
                    <a:lumMod val="75000"/>
                  </a:schemeClr>
                </a:solidFill>
              </a:rPr>
              <a:t>Anti-Imperialist League formed by William Jennings Bryan, Mark Twain, Samuel Gompers, and Andrew Carnegie.</a:t>
            </a:r>
            <a:endParaRPr lang="en-US" dirty="0" smtClean="0">
              <a:solidFill>
                <a:schemeClr val="bg2">
                  <a:lumMod val="75000"/>
                </a:schemeClr>
              </a:solidFill>
            </a:endParaRPr>
          </a:p>
          <a:p>
            <a:r>
              <a:rPr lang="en-US" b="1" dirty="0" smtClean="0">
                <a:solidFill>
                  <a:schemeClr val="bg2">
                    <a:lumMod val="75000"/>
                  </a:schemeClr>
                </a:solidFill>
              </a:rPr>
              <a:t>Filipinos wanted independence.</a:t>
            </a:r>
            <a:endParaRPr lang="en-US" dirty="0"/>
          </a:p>
        </p:txBody>
      </p:sp>
      <p:sp>
        <p:nvSpPr>
          <p:cNvPr id="9" name="Content Placeholder 8"/>
          <p:cNvSpPr>
            <a:spLocks noGrp="1"/>
          </p:cNvSpPr>
          <p:nvPr>
            <p:ph sz="half" idx="2"/>
          </p:nvPr>
        </p:nvSpPr>
        <p:spPr>
          <a:xfrm>
            <a:off x="4724400" y="1828800"/>
            <a:ext cx="4059936" cy="4800600"/>
          </a:xfrm>
        </p:spPr>
        <p:txBody>
          <a:bodyPr>
            <a:normAutofit fontScale="92500" lnSpcReduction="20000"/>
          </a:bodyPr>
          <a:lstStyle/>
          <a:p>
            <a:pPr>
              <a:buNone/>
            </a:pPr>
            <a:r>
              <a:rPr lang="en-US" b="1" dirty="0" smtClean="0">
                <a:solidFill>
                  <a:schemeClr val="bg2">
                    <a:lumMod val="75000"/>
                  </a:schemeClr>
                </a:solidFill>
              </a:rPr>
              <a:t>Feb 4, 1899	</a:t>
            </a:r>
          </a:p>
          <a:p>
            <a:r>
              <a:rPr lang="en-US" b="1" dirty="0" smtClean="0">
                <a:solidFill>
                  <a:schemeClr val="bg2">
                    <a:lumMod val="75000"/>
                  </a:schemeClr>
                </a:solidFill>
              </a:rPr>
              <a:t>Revolt against US led by Emilio Aguinaldo using guerrilla warfare.</a:t>
            </a:r>
          </a:p>
          <a:p>
            <a:r>
              <a:rPr lang="en-US" b="1" dirty="0" smtClean="0">
                <a:solidFill>
                  <a:schemeClr val="bg2">
                    <a:lumMod val="75000"/>
                  </a:schemeClr>
                </a:solidFill>
              </a:rPr>
              <a:t>Filipinos are sent to concentration camps.</a:t>
            </a:r>
          </a:p>
          <a:p>
            <a:pPr>
              <a:buNone/>
            </a:pPr>
            <a:r>
              <a:rPr lang="en-US" b="1" dirty="0" smtClean="0">
                <a:solidFill>
                  <a:schemeClr val="bg2">
                    <a:lumMod val="75000"/>
                  </a:schemeClr>
                </a:solidFill>
              </a:rPr>
              <a:t>1901  </a:t>
            </a:r>
          </a:p>
          <a:p>
            <a:r>
              <a:rPr lang="en-US" b="1" dirty="0" smtClean="0">
                <a:solidFill>
                  <a:schemeClr val="bg2">
                    <a:lumMod val="75000"/>
                  </a:schemeClr>
                </a:solidFill>
              </a:rPr>
              <a:t>Aguinaldo was captured.</a:t>
            </a:r>
          </a:p>
          <a:p>
            <a:pPr>
              <a:buNone/>
            </a:pPr>
            <a:r>
              <a:rPr lang="en-US" b="1" dirty="0" smtClean="0">
                <a:solidFill>
                  <a:schemeClr val="bg2">
                    <a:lumMod val="75000"/>
                  </a:schemeClr>
                </a:solidFill>
              </a:rPr>
              <a:t>1902</a:t>
            </a:r>
          </a:p>
          <a:p>
            <a:r>
              <a:rPr lang="en-US" b="1" dirty="0" smtClean="0">
                <a:solidFill>
                  <a:schemeClr val="bg2">
                    <a:lumMod val="75000"/>
                  </a:schemeClr>
                </a:solidFill>
              </a:rPr>
              <a:t>Revolt ended, with 20,000 Filipinos and 4,000 Americans dead. </a:t>
            </a:r>
          </a:p>
          <a:p>
            <a:endParaRPr lang="en-US" dirty="0"/>
          </a:p>
        </p:txBody>
      </p:sp>
      <p:pic>
        <p:nvPicPr>
          <p:cNvPr id="6" name="Picture 8" descr="Aguinaldo"/>
          <p:cNvPicPr>
            <a:picLocks noChangeAspect="1" noChangeArrowheads="1"/>
          </p:cNvPicPr>
          <p:nvPr/>
        </p:nvPicPr>
        <p:blipFill>
          <a:blip r:embed="rId2" cstate="print"/>
          <a:srcRect/>
          <a:stretch>
            <a:fillRect/>
          </a:stretch>
        </p:blipFill>
        <p:spPr bwMode="auto">
          <a:xfrm>
            <a:off x="6705600" y="228600"/>
            <a:ext cx="1692152" cy="1887220"/>
          </a:xfrm>
          <a:prstGeom prst="rect">
            <a:avLst/>
          </a:prstGeom>
          <a:noFill/>
          <a:ln w="9525">
            <a:solidFill>
              <a:srgbClr val="000099"/>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3304F58-E0E4-415E-8E9A-AFCADC3BDD80}" type="slidenum">
              <a:rPr lang="en-US" smtClean="0"/>
              <a:pPr/>
              <a:t>19</a:t>
            </a:fld>
            <a:endParaRPr lang="en-US"/>
          </a:p>
        </p:txBody>
      </p:sp>
      <p:pic>
        <p:nvPicPr>
          <p:cNvPr id="6" name="Picture 5" descr="1899_philippines"/>
          <p:cNvPicPr>
            <a:picLocks noChangeAspect="1" noChangeArrowheads="1"/>
          </p:cNvPicPr>
          <p:nvPr/>
        </p:nvPicPr>
        <p:blipFill>
          <a:blip r:embed="rId2" cstate="print"/>
          <a:srcRect/>
          <a:stretch>
            <a:fillRect/>
          </a:stretch>
        </p:blipFill>
        <p:spPr bwMode="auto">
          <a:xfrm>
            <a:off x="838200" y="0"/>
            <a:ext cx="6781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862796"/>
          </a:xfrm>
        </p:spPr>
        <p:txBody>
          <a:bodyPr/>
          <a:lstStyle/>
          <a:p>
            <a:r>
              <a:rPr lang="en-US" sz="2400" dirty="0" smtClean="0">
                <a:latin typeface="Arial" pitchFamily="34" charset="0"/>
                <a:cs typeface="Arial" pitchFamily="34" charset="0"/>
              </a:rPr>
              <a:t>TOPIC 2</a:t>
            </a:r>
          </a:p>
          <a:p>
            <a:r>
              <a:rPr lang="en-US" sz="2400" dirty="0" smtClean="0">
                <a:latin typeface="Arial" pitchFamily="34" charset="0"/>
                <a:cs typeface="Arial" pitchFamily="34" charset="0"/>
              </a:rPr>
              <a:t>THE SPANISH-AMERICAN WAR – </a:t>
            </a:r>
          </a:p>
          <a:p>
            <a:r>
              <a:rPr lang="en-US" sz="2400" dirty="0" smtClean="0">
                <a:latin typeface="Arial" pitchFamily="34" charset="0"/>
                <a:cs typeface="Arial" pitchFamily="34" charset="0"/>
              </a:rPr>
              <a:t>AMERICA’S “COMING OUT” PARTY!</a:t>
            </a:r>
          </a:p>
          <a:p>
            <a:endParaRPr lang="en-US" dirty="0"/>
          </a:p>
        </p:txBody>
      </p:sp>
      <p:sp>
        <p:nvSpPr>
          <p:cNvPr id="8" name="Title 7"/>
          <p:cNvSpPr>
            <a:spLocks noGrp="1"/>
          </p:cNvSpPr>
          <p:nvPr>
            <p:ph type="ctrTitle"/>
          </p:nvPr>
        </p:nvSpPr>
        <p:spPr>
          <a:xfrm>
            <a:off x="457200" y="1143000"/>
            <a:ext cx="8305800" cy="1981200"/>
          </a:xfrm>
        </p:spPr>
        <p:txBody>
          <a:bodyPr/>
          <a:lstStyle/>
          <a:p>
            <a:r>
              <a:rPr lang="en-US" dirty="0" smtClean="0">
                <a:solidFill>
                  <a:srgbClr val="FF0000"/>
                </a:solidFill>
              </a:rPr>
              <a:t>IMPERIALISM</a:t>
            </a:r>
            <a:endParaRPr lang="en-US" dirty="0"/>
          </a:p>
        </p:txBody>
      </p:sp>
      <p:sp>
        <p:nvSpPr>
          <p:cNvPr id="3" name="Slide Number Placeholder 2"/>
          <p:cNvSpPr>
            <a:spLocks noGrp="1"/>
          </p:cNvSpPr>
          <p:nvPr>
            <p:ph type="sldNum" sz="quarter" idx="11"/>
          </p:nvPr>
        </p:nvSpPr>
        <p:spPr/>
        <p:txBody>
          <a:bodyPr/>
          <a:lstStyle/>
          <a:p>
            <a:fld id="{C3304F58-E0E4-415E-8E9A-AFCADC3BDD80}" type="slidenum">
              <a:rPr lang="en-US" smtClean="0"/>
              <a:pPr/>
              <a:t>2</a:t>
            </a:fld>
            <a:endParaRPr lang="en-US"/>
          </a:p>
        </p:txBody>
      </p:sp>
      <p:pic>
        <p:nvPicPr>
          <p:cNvPr id="5" name="Picture 7" descr="Remember the Maine button"/>
          <p:cNvPicPr>
            <a:picLocks noChangeAspect="1" noChangeArrowheads="1"/>
          </p:cNvPicPr>
          <p:nvPr/>
        </p:nvPicPr>
        <p:blipFill>
          <a:blip r:embed="rId2" cstate="print">
            <a:clrChange>
              <a:clrFrom>
                <a:srgbClr val="EFF1F6"/>
              </a:clrFrom>
              <a:clrTo>
                <a:srgbClr val="EFF1F6">
                  <a:alpha val="0"/>
                </a:srgbClr>
              </a:clrTo>
            </a:clrChange>
          </a:blip>
          <a:srcRect/>
          <a:stretch>
            <a:fillRect/>
          </a:stretch>
        </p:blipFill>
        <p:spPr bwMode="auto">
          <a:xfrm rot="21350769">
            <a:off x="6677196" y="602902"/>
            <a:ext cx="1996979" cy="2148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C3304F58-E0E4-415E-8E9A-AFCADC3BDD80}" type="slidenum">
              <a:rPr lang="en-US" smtClean="0"/>
              <a:pPr/>
              <a:t>20</a:t>
            </a:fld>
            <a:endParaRPr lang="en-US" dirty="0"/>
          </a:p>
        </p:txBody>
      </p:sp>
      <p:sp>
        <p:nvSpPr>
          <p:cNvPr id="5" name="Title 2"/>
          <p:cNvSpPr>
            <a:spLocks noGrp="1"/>
          </p:cNvSpPr>
          <p:nvPr>
            <p:ph idx="1"/>
          </p:nvPr>
        </p:nvSpPr>
        <p:spPr>
          <a:xfrm>
            <a:off x="304800" y="457200"/>
            <a:ext cx="4419600" cy="3276600"/>
          </a:xfrm>
        </p:spPr>
        <p:txBody>
          <a:bodyPr>
            <a:normAutofit/>
          </a:bodyPr>
          <a:lstStyle/>
          <a:p>
            <a:pPr>
              <a:buNone/>
            </a:pPr>
            <a:r>
              <a:rPr lang="en-US" sz="2000" i="1" dirty="0" smtClean="0">
                <a:solidFill>
                  <a:schemeClr val="tx1">
                    <a:lumMod val="25000"/>
                  </a:schemeClr>
                </a:solidFill>
              </a:rPr>
              <a:t>Take up the White Man’s burden–</a:t>
            </a:r>
            <a:br>
              <a:rPr lang="en-US" sz="2000" i="1" dirty="0" smtClean="0">
                <a:solidFill>
                  <a:schemeClr val="tx1">
                    <a:lumMod val="25000"/>
                  </a:schemeClr>
                </a:solidFill>
              </a:rPr>
            </a:br>
            <a:r>
              <a:rPr lang="en-US" sz="2000" i="1" dirty="0" smtClean="0">
                <a:solidFill>
                  <a:schemeClr val="tx1">
                    <a:lumMod val="25000"/>
                  </a:schemeClr>
                </a:solidFill>
              </a:rPr>
              <a:t>Send forth the best ye breed–</a:t>
            </a:r>
            <a:br>
              <a:rPr lang="en-US" sz="2000" i="1" dirty="0" smtClean="0">
                <a:solidFill>
                  <a:schemeClr val="tx1">
                    <a:lumMod val="25000"/>
                  </a:schemeClr>
                </a:solidFill>
              </a:rPr>
            </a:br>
            <a:r>
              <a:rPr lang="en-US" sz="2000" i="1" dirty="0" smtClean="0">
                <a:solidFill>
                  <a:schemeClr val="tx1">
                    <a:lumMod val="25000"/>
                  </a:schemeClr>
                </a:solidFill>
              </a:rPr>
              <a:t>Go bind your sons to exile</a:t>
            </a:r>
            <a:br>
              <a:rPr lang="en-US" sz="2000" i="1" dirty="0" smtClean="0">
                <a:solidFill>
                  <a:schemeClr val="tx1">
                    <a:lumMod val="25000"/>
                  </a:schemeClr>
                </a:solidFill>
              </a:rPr>
            </a:br>
            <a:r>
              <a:rPr lang="en-US" sz="2000" i="1" dirty="0" smtClean="0">
                <a:solidFill>
                  <a:schemeClr val="tx1">
                    <a:lumMod val="25000"/>
                  </a:schemeClr>
                </a:solidFill>
              </a:rPr>
              <a:t>To serve your captives’ need;</a:t>
            </a:r>
            <a:br>
              <a:rPr lang="en-US" sz="2000" i="1" dirty="0" smtClean="0">
                <a:solidFill>
                  <a:schemeClr val="tx1">
                    <a:lumMod val="25000"/>
                  </a:schemeClr>
                </a:solidFill>
              </a:rPr>
            </a:br>
            <a:r>
              <a:rPr lang="en-US" sz="2000" i="1" dirty="0" smtClean="0">
                <a:solidFill>
                  <a:schemeClr val="tx1">
                    <a:lumMod val="25000"/>
                  </a:schemeClr>
                </a:solidFill>
              </a:rPr>
              <a:t>To wait in heavy harness,</a:t>
            </a:r>
            <a:br>
              <a:rPr lang="en-US" sz="2000" i="1" dirty="0" smtClean="0">
                <a:solidFill>
                  <a:schemeClr val="tx1">
                    <a:lumMod val="25000"/>
                  </a:schemeClr>
                </a:solidFill>
              </a:rPr>
            </a:br>
            <a:r>
              <a:rPr lang="en-US" sz="2000" i="1" dirty="0" smtClean="0">
                <a:solidFill>
                  <a:schemeClr val="tx1">
                    <a:lumMod val="25000"/>
                  </a:schemeClr>
                </a:solidFill>
              </a:rPr>
              <a:t>On fluttered folk and wild–</a:t>
            </a:r>
            <a:br>
              <a:rPr lang="en-US" sz="2000" i="1" dirty="0" smtClean="0">
                <a:solidFill>
                  <a:schemeClr val="tx1">
                    <a:lumMod val="25000"/>
                  </a:schemeClr>
                </a:solidFill>
              </a:rPr>
            </a:br>
            <a:r>
              <a:rPr lang="en-US" sz="2000" i="1" dirty="0" smtClean="0">
                <a:solidFill>
                  <a:schemeClr val="tx1">
                    <a:lumMod val="25000"/>
                  </a:schemeClr>
                </a:solidFill>
              </a:rPr>
              <a:t>Your new-caught, sullen peoples,</a:t>
            </a:r>
            <a:br>
              <a:rPr lang="en-US" sz="2000" i="1" dirty="0" smtClean="0">
                <a:solidFill>
                  <a:schemeClr val="tx1">
                    <a:lumMod val="25000"/>
                  </a:schemeClr>
                </a:solidFill>
              </a:rPr>
            </a:br>
            <a:r>
              <a:rPr lang="en-US" sz="2000" i="1" dirty="0" smtClean="0">
                <a:solidFill>
                  <a:schemeClr val="tx1">
                    <a:lumMod val="25000"/>
                  </a:schemeClr>
                </a:solidFill>
              </a:rPr>
              <a:t>Half-devil and half-child.</a:t>
            </a:r>
          </a:p>
          <a:p>
            <a:pPr>
              <a:buNone/>
            </a:pPr>
            <a:r>
              <a:rPr lang="en-US" sz="2000" i="1" dirty="0" smtClean="0">
                <a:solidFill>
                  <a:schemeClr val="tx1">
                    <a:lumMod val="25000"/>
                  </a:schemeClr>
                </a:solidFill>
              </a:rPr>
              <a:t>		-Rudyard Kipling</a:t>
            </a:r>
            <a:endParaRPr lang="en-US" sz="2000" dirty="0"/>
          </a:p>
        </p:txBody>
      </p:sp>
      <p:pic>
        <p:nvPicPr>
          <p:cNvPr id="6" name="Picture 2" descr="http://i2.photoblog.com/photos5/46209-1201412871-0.jpg"/>
          <p:cNvPicPr>
            <a:picLocks noChangeAspect="1" noChangeArrowheads="1"/>
          </p:cNvPicPr>
          <p:nvPr/>
        </p:nvPicPr>
        <p:blipFill>
          <a:blip r:embed="rId2" cstate="print"/>
          <a:srcRect/>
          <a:stretch>
            <a:fillRect/>
          </a:stretch>
        </p:blipFill>
        <p:spPr bwMode="auto">
          <a:xfrm>
            <a:off x="4572000" y="381000"/>
            <a:ext cx="4572000" cy="6096000"/>
          </a:xfrm>
          <a:prstGeom prst="rect">
            <a:avLst/>
          </a:prstGeom>
          <a:noFill/>
        </p:spPr>
      </p:pic>
      <p:pic>
        <p:nvPicPr>
          <p:cNvPr id="7" name="Picture 4" descr="White Man's Burden-1"/>
          <p:cNvPicPr>
            <a:picLocks noChangeAspect="1" noChangeArrowheads="1"/>
          </p:cNvPicPr>
          <p:nvPr/>
        </p:nvPicPr>
        <p:blipFill>
          <a:blip r:embed="rId3" cstate="print">
            <a:lum contrast="6000"/>
          </a:blip>
          <a:srcRect l="7777" t="11852" r="4445" b="14075"/>
          <a:stretch>
            <a:fillRect/>
          </a:stretch>
        </p:blipFill>
        <p:spPr bwMode="auto">
          <a:xfrm>
            <a:off x="0" y="3352800"/>
            <a:ext cx="5539468" cy="3505200"/>
          </a:xfrm>
          <a:prstGeom prst="rect">
            <a:avLst/>
          </a:prstGeom>
          <a:noFill/>
          <a:ln w="9525">
            <a:solidFill>
              <a:srgbClr val="000099"/>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304F58-E0E4-415E-8E9A-AFCADC3BDD80}" type="slidenum">
              <a:rPr lang="en-US" smtClean="0"/>
              <a:pPr/>
              <a:t>21</a:t>
            </a:fld>
            <a:endParaRPr lang="en-US"/>
          </a:p>
        </p:txBody>
      </p:sp>
      <p:sp>
        <p:nvSpPr>
          <p:cNvPr id="5" name="Text Placeholder 4"/>
          <p:cNvSpPr>
            <a:spLocks noGrp="1"/>
          </p:cNvSpPr>
          <p:nvPr>
            <p:ph type="body" idx="1"/>
          </p:nvPr>
        </p:nvSpPr>
        <p:spPr/>
        <p:txBody>
          <a:bodyPr/>
          <a:lstStyle/>
          <a:p>
            <a:r>
              <a:rPr lang="en-US" dirty="0" smtClean="0"/>
              <a:t>The Philippines</a:t>
            </a:r>
            <a:endParaRPr lang="en-US" dirty="0"/>
          </a:p>
        </p:txBody>
      </p:sp>
      <p:sp>
        <p:nvSpPr>
          <p:cNvPr id="2" name="Content Placeholder 1"/>
          <p:cNvSpPr>
            <a:spLocks noGrp="1"/>
          </p:cNvSpPr>
          <p:nvPr>
            <p:ph sz="half" idx="2"/>
          </p:nvPr>
        </p:nvSpPr>
        <p:spPr>
          <a:xfrm>
            <a:off x="457200" y="2209800"/>
            <a:ext cx="4038600" cy="4419600"/>
          </a:xfrm>
        </p:spPr>
        <p:txBody>
          <a:bodyPr>
            <a:normAutofit fontScale="77500" lnSpcReduction="20000"/>
          </a:bodyPr>
          <a:lstStyle/>
          <a:p>
            <a:pPr>
              <a:buNone/>
            </a:pPr>
            <a:r>
              <a:rPr lang="en-US" b="1" dirty="0" smtClean="0">
                <a:solidFill>
                  <a:schemeClr val="tx1">
                    <a:lumMod val="25000"/>
                  </a:schemeClr>
                </a:solidFill>
              </a:rPr>
              <a:t>Organic Act (a.k.a. Philippine Government Act) 1902</a:t>
            </a:r>
            <a:endParaRPr lang="en-US" dirty="0" smtClean="0">
              <a:solidFill>
                <a:schemeClr val="tx1">
                  <a:lumMod val="25000"/>
                </a:schemeClr>
              </a:solidFill>
            </a:endParaRPr>
          </a:p>
          <a:p>
            <a:r>
              <a:rPr lang="en-US" b="1" dirty="0" smtClean="0">
                <a:solidFill>
                  <a:schemeClr val="bg2">
                    <a:lumMod val="75000"/>
                  </a:schemeClr>
                </a:solidFill>
              </a:rPr>
              <a:t>President appointed governor; governor appointed upper house of Congress.</a:t>
            </a:r>
            <a:endParaRPr lang="en-US" dirty="0" smtClean="0">
              <a:solidFill>
                <a:schemeClr val="bg2">
                  <a:lumMod val="75000"/>
                </a:schemeClr>
              </a:solidFill>
            </a:endParaRPr>
          </a:p>
          <a:p>
            <a:r>
              <a:rPr lang="en-US" b="1" dirty="0" smtClean="0">
                <a:solidFill>
                  <a:schemeClr val="bg2">
                    <a:lumMod val="75000"/>
                  </a:schemeClr>
                </a:solidFill>
              </a:rPr>
              <a:t>Lower house elected by Filipinos.</a:t>
            </a:r>
            <a:endParaRPr lang="en-US" dirty="0" smtClean="0">
              <a:solidFill>
                <a:schemeClr val="bg2">
                  <a:lumMod val="75000"/>
                </a:schemeClr>
              </a:solidFill>
            </a:endParaRPr>
          </a:p>
          <a:p>
            <a:pPr>
              <a:buNone/>
            </a:pPr>
            <a:r>
              <a:rPr lang="en-US" b="1" dirty="0" smtClean="0">
                <a:solidFill>
                  <a:schemeClr val="tx1">
                    <a:lumMod val="25000"/>
                  </a:schemeClr>
                </a:solidFill>
              </a:rPr>
              <a:t>William Howard Taft </a:t>
            </a:r>
            <a:r>
              <a:rPr lang="en-US" b="1" dirty="0" smtClean="0">
                <a:solidFill>
                  <a:schemeClr val="bg2">
                    <a:lumMod val="75000"/>
                  </a:schemeClr>
                </a:solidFill>
              </a:rPr>
              <a:t>served as governor from 1901 to 1904</a:t>
            </a:r>
            <a:endParaRPr lang="en-US" dirty="0" smtClean="0">
              <a:solidFill>
                <a:schemeClr val="bg2">
                  <a:lumMod val="75000"/>
                </a:schemeClr>
              </a:solidFill>
            </a:endParaRPr>
          </a:p>
          <a:p>
            <a:r>
              <a:rPr lang="en-US" b="1" dirty="0" smtClean="0">
                <a:solidFill>
                  <a:schemeClr val="bg2">
                    <a:lumMod val="75000"/>
                  </a:schemeClr>
                </a:solidFill>
              </a:rPr>
              <a:t>Improved sanitation, transportation, education, and public health.</a:t>
            </a:r>
            <a:endParaRPr lang="en-US" dirty="0" smtClean="0">
              <a:solidFill>
                <a:schemeClr val="bg2">
                  <a:lumMod val="75000"/>
                </a:schemeClr>
              </a:solidFill>
            </a:endParaRPr>
          </a:p>
          <a:p>
            <a:pPr>
              <a:buNone/>
            </a:pPr>
            <a:r>
              <a:rPr lang="en-US" b="1" dirty="0" smtClean="0">
                <a:solidFill>
                  <a:schemeClr val="tx1">
                    <a:lumMod val="25000"/>
                  </a:schemeClr>
                </a:solidFill>
              </a:rPr>
              <a:t>Filipino Independence </a:t>
            </a:r>
            <a:endParaRPr lang="en-US" dirty="0" smtClean="0">
              <a:solidFill>
                <a:schemeClr val="tx1">
                  <a:lumMod val="25000"/>
                </a:schemeClr>
              </a:solidFill>
            </a:endParaRPr>
          </a:p>
          <a:p>
            <a:r>
              <a:rPr lang="en-US" b="1" dirty="0" smtClean="0">
                <a:solidFill>
                  <a:schemeClr val="bg2">
                    <a:lumMod val="75000"/>
                  </a:schemeClr>
                </a:solidFill>
              </a:rPr>
              <a:t>July 4, 1946</a:t>
            </a:r>
            <a:endParaRPr lang="en-US" dirty="0">
              <a:solidFill>
                <a:schemeClr val="bg2">
                  <a:lumMod val="75000"/>
                </a:schemeClr>
              </a:solidFill>
            </a:endParaRPr>
          </a:p>
        </p:txBody>
      </p:sp>
      <p:sp>
        <p:nvSpPr>
          <p:cNvPr id="7" name="Content Placeholder 6"/>
          <p:cNvSpPr>
            <a:spLocks noGrp="1"/>
          </p:cNvSpPr>
          <p:nvPr>
            <p:ph sz="quarter" idx="4"/>
          </p:nvPr>
        </p:nvSpPr>
        <p:spPr>
          <a:xfrm>
            <a:off x="4649788" y="2201896"/>
            <a:ext cx="4038600" cy="4351304"/>
          </a:xfrm>
        </p:spPr>
        <p:txBody>
          <a:bodyPr>
            <a:normAutofit fontScale="77500" lnSpcReduction="20000"/>
          </a:bodyPr>
          <a:lstStyle/>
          <a:p>
            <a:pPr>
              <a:buNone/>
            </a:pPr>
            <a:r>
              <a:rPr lang="en-US" b="1" dirty="0" smtClean="0">
                <a:solidFill>
                  <a:schemeClr val="tx1">
                    <a:lumMod val="25000"/>
                  </a:schemeClr>
                </a:solidFill>
              </a:rPr>
              <a:t>Foraker Act 1900</a:t>
            </a:r>
            <a:endParaRPr lang="en-US" dirty="0" smtClean="0">
              <a:solidFill>
                <a:schemeClr val="tx1">
                  <a:lumMod val="25000"/>
                </a:schemeClr>
              </a:solidFill>
            </a:endParaRPr>
          </a:p>
          <a:p>
            <a:r>
              <a:rPr lang="en-US" b="1" dirty="0" smtClean="0">
                <a:solidFill>
                  <a:schemeClr val="bg2">
                    <a:lumMod val="75000"/>
                  </a:schemeClr>
                </a:solidFill>
              </a:rPr>
              <a:t>Granted limited self government and no US citizenship.</a:t>
            </a:r>
            <a:endParaRPr lang="en-US" dirty="0" smtClean="0">
              <a:solidFill>
                <a:schemeClr val="bg2">
                  <a:lumMod val="75000"/>
                </a:schemeClr>
              </a:solidFill>
            </a:endParaRPr>
          </a:p>
          <a:p>
            <a:r>
              <a:rPr lang="en-US" b="1" dirty="0" smtClean="0">
                <a:solidFill>
                  <a:schemeClr val="bg2">
                    <a:lumMod val="75000"/>
                  </a:schemeClr>
                </a:solidFill>
              </a:rPr>
              <a:t>President  appointed governor and members of upper house.</a:t>
            </a:r>
            <a:endParaRPr lang="en-US" dirty="0" smtClean="0">
              <a:solidFill>
                <a:schemeClr val="bg2">
                  <a:lumMod val="75000"/>
                </a:schemeClr>
              </a:solidFill>
            </a:endParaRPr>
          </a:p>
          <a:p>
            <a:r>
              <a:rPr lang="en-US" b="1" dirty="0" smtClean="0">
                <a:solidFill>
                  <a:schemeClr val="bg2">
                    <a:lumMod val="75000"/>
                  </a:schemeClr>
                </a:solidFill>
              </a:rPr>
              <a:t>Lower house elected by the Puerto Ricans.</a:t>
            </a:r>
            <a:endParaRPr lang="en-US" dirty="0" smtClean="0">
              <a:solidFill>
                <a:schemeClr val="bg2">
                  <a:lumMod val="75000"/>
                </a:schemeClr>
              </a:solidFill>
            </a:endParaRPr>
          </a:p>
          <a:p>
            <a:pPr>
              <a:buNone/>
            </a:pPr>
            <a:r>
              <a:rPr lang="en-US" b="1" dirty="0" smtClean="0">
                <a:solidFill>
                  <a:schemeClr val="tx1">
                    <a:lumMod val="25000"/>
                  </a:schemeClr>
                </a:solidFill>
              </a:rPr>
              <a:t>Insular Cases 1901</a:t>
            </a:r>
            <a:endParaRPr lang="en-US" dirty="0" smtClean="0">
              <a:solidFill>
                <a:schemeClr val="tx1">
                  <a:lumMod val="25000"/>
                </a:schemeClr>
              </a:solidFill>
            </a:endParaRPr>
          </a:p>
          <a:p>
            <a:r>
              <a:rPr lang="en-US" b="1" dirty="0" smtClean="0">
                <a:solidFill>
                  <a:schemeClr val="bg2">
                    <a:lumMod val="75000"/>
                  </a:schemeClr>
                </a:solidFill>
              </a:rPr>
              <a:t>Supreme Court ruled NO on US citizenship.</a:t>
            </a:r>
          </a:p>
          <a:p>
            <a:pPr>
              <a:buNone/>
            </a:pPr>
            <a:r>
              <a:rPr lang="en-US" b="1" dirty="0" smtClean="0">
                <a:solidFill>
                  <a:schemeClr val="tx1">
                    <a:lumMod val="25000"/>
                  </a:schemeClr>
                </a:solidFill>
              </a:rPr>
              <a:t>Jones Act 1917 </a:t>
            </a:r>
          </a:p>
          <a:p>
            <a:r>
              <a:rPr lang="en-US" b="1" dirty="0" smtClean="0">
                <a:solidFill>
                  <a:schemeClr val="bg2">
                    <a:lumMod val="75000"/>
                  </a:schemeClr>
                </a:solidFill>
              </a:rPr>
              <a:t>Citizenship extended to Puerto Ricans.</a:t>
            </a:r>
            <a:endParaRPr lang="en-US" dirty="0"/>
          </a:p>
        </p:txBody>
      </p:sp>
      <p:sp>
        <p:nvSpPr>
          <p:cNvPr id="4" name="Title 3"/>
          <p:cNvSpPr>
            <a:spLocks noGrp="1"/>
          </p:cNvSpPr>
          <p:nvPr>
            <p:ph type="title"/>
          </p:nvPr>
        </p:nvSpPr>
        <p:spPr>
          <a:xfrm>
            <a:off x="381000" y="381000"/>
            <a:ext cx="8229600" cy="1143000"/>
          </a:xfrm>
        </p:spPr>
        <p:txBody>
          <a:bodyPr>
            <a:normAutofit fontScale="90000"/>
          </a:bodyPr>
          <a:lstStyle/>
          <a:p>
            <a:pPr algn="ctr"/>
            <a:r>
              <a:rPr lang="en-US" b="1" dirty="0" smtClean="0">
                <a:solidFill>
                  <a:srgbClr val="FF0000"/>
                </a:solidFill>
              </a:rPr>
              <a:t>THE UNITED STATES,</a:t>
            </a:r>
            <a:br>
              <a:rPr lang="en-US" b="1" dirty="0" smtClean="0">
                <a:solidFill>
                  <a:srgbClr val="FF0000"/>
                </a:solidFill>
              </a:rPr>
            </a:br>
            <a:r>
              <a:rPr lang="en-US" b="1" dirty="0" smtClean="0">
                <a:solidFill>
                  <a:srgbClr val="FF0000"/>
                </a:solidFill>
              </a:rPr>
              <a:t>IMPERIAL POWER HOUSE</a:t>
            </a:r>
            <a:endParaRPr lang="en-US" b="1" dirty="0">
              <a:solidFill>
                <a:srgbClr val="FF0000"/>
              </a:solidFill>
            </a:endParaRPr>
          </a:p>
        </p:txBody>
      </p:sp>
      <p:sp>
        <p:nvSpPr>
          <p:cNvPr id="6" name="Text Placeholder 5"/>
          <p:cNvSpPr>
            <a:spLocks noGrp="1"/>
          </p:cNvSpPr>
          <p:nvPr>
            <p:ph type="body" idx="3"/>
          </p:nvPr>
        </p:nvSpPr>
        <p:spPr>
          <a:xfrm>
            <a:off x="4648200" y="1371600"/>
            <a:ext cx="4040188" cy="762000"/>
          </a:xfrm>
        </p:spPr>
        <p:txBody>
          <a:bodyPr/>
          <a:lstStyle/>
          <a:p>
            <a:r>
              <a:rPr lang="en-US" dirty="0" smtClean="0"/>
              <a:t>Puerto Rico</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382000" cy="4876800"/>
          </a:xfrm>
        </p:spPr>
        <p:txBody>
          <a:bodyPr>
            <a:normAutofit fontScale="92500" lnSpcReduction="10000"/>
          </a:bodyPr>
          <a:lstStyle/>
          <a:p>
            <a:pPr>
              <a:buNone/>
            </a:pPr>
            <a:r>
              <a:rPr lang="en-US" dirty="0" smtClean="0">
                <a:solidFill>
                  <a:schemeClr val="bg2">
                    <a:lumMod val="75000"/>
                  </a:schemeClr>
                </a:solidFill>
              </a:rPr>
              <a:t>Although the U.S. promised to grant Cuba its independence, the U.S. imposed the </a:t>
            </a:r>
            <a:r>
              <a:rPr lang="en-US" dirty="0" smtClean="0">
                <a:solidFill>
                  <a:srgbClr val="FF0000"/>
                </a:solidFill>
              </a:rPr>
              <a:t>Platt Amendment</a:t>
            </a:r>
            <a:r>
              <a:rPr lang="en-US" dirty="0" smtClean="0">
                <a:solidFill>
                  <a:schemeClr val="bg2">
                    <a:lumMod val="75000"/>
                  </a:schemeClr>
                </a:solidFill>
              </a:rPr>
              <a:t> to ensure that Cuba would remain tied to the United States.</a:t>
            </a:r>
          </a:p>
          <a:p>
            <a:r>
              <a:rPr lang="en-US" dirty="0" smtClean="0">
                <a:solidFill>
                  <a:schemeClr val="bg2">
                    <a:lumMod val="75000"/>
                  </a:schemeClr>
                </a:solidFill>
              </a:rPr>
              <a:t>The </a:t>
            </a:r>
            <a:r>
              <a:rPr lang="en-US" dirty="0" smtClean="0">
                <a:solidFill>
                  <a:srgbClr val="FF0000"/>
                </a:solidFill>
              </a:rPr>
              <a:t>Platt Amendment</a:t>
            </a:r>
            <a:r>
              <a:rPr lang="en-US" dirty="0" smtClean="0">
                <a:solidFill>
                  <a:schemeClr val="bg2">
                    <a:lumMod val="75000"/>
                  </a:schemeClr>
                </a:solidFill>
              </a:rPr>
              <a:t> specified the following:</a:t>
            </a:r>
          </a:p>
          <a:p>
            <a:pPr marL="514350" indent="-514350">
              <a:buFont typeface="+mj-lt"/>
              <a:buAutoNum type="arabicPeriod"/>
            </a:pPr>
            <a:r>
              <a:rPr lang="en-US" dirty="0" smtClean="0">
                <a:solidFill>
                  <a:schemeClr val="bg2">
                    <a:lumMod val="75000"/>
                  </a:schemeClr>
                </a:solidFill>
              </a:rPr>
              <a:t>Cuba could not make any treaty with another nation that would weaken its independence or allow another foreign power to gain territory in Cuba.</a:t>
            </a:r>
          </a:p>
          <a:p>
            <a:pPr marL="514350" indent="-514350">
              <a:buFont typeface="+mj-lt"/>
              <a:buAutoNum type="arabicPeriod"/>
            </a:pPr>
            <a:r>
              <a:rPr lang="en-US" dirty="0" smtClean="0">
                <a:solidFill>
                  <a:schemeClr val="bg2">
                    <a:lumMod val="75000"/>
                  </a:schemeClr>
                </a:solidFill>
              </a:rPr>
              <a:t>Cuba had to allow the United States to buy or lease naval stations in Cuba. (Guantanamo Bay)</a:t>
            </a:r>
          </a:p>
          <a:p>
            <a:pPr marL="514350" indent="-514350">
              <a:buFont typeface="+mj-lt"/>
              <a:buAutoNum type="arabicPeriod"/>
            </a:pPr>
            <a:r>
              <a:rPr lang="en-US" dirty="0" smtClean="0">
                <a:solidFill>
                  <a:schemeClr val="bg2">
                    <a:lumMod val="75000"/>
                  </a:schemeClr>
                </a:solidFill>
              </a:rPr>
              <a:t>Cuba’s debts had to be kept low to prevent foreign countries from landing troops to enforce payment.</a:t>
            </a:r>
          </a:p>
          <a:p>
            <a:pPr marL="514350" indent="-514350">
              <a:buFont typeface="+mj-lt"/>
              <a:buAutoNum type="arabicPeriod"/>
            </a:pPr>
            <a:r>
              <a:rPr lang="en-US" dirty="0" smtClean="0">
                <a:solidFill>
                  <a:schemeClr val="bg2">
                    <a:lumMod val="75000"/>
                  </a:schemeClr>
                </a:solidFill>
              </a:rPr>
              <a:t>The U.S. would have the right to intervene to protect Cuban independence and keep order.</a:t>
            </a:r>
          </a:p>
          <a:p>
            <a:endParaRPr lang="en-US" dirty="0"/>
          </a:p>
        </p:txBody>
      </p:sp>
      <p:sp>
        <p:nvSpPr>
          <p:cNvPr id="3" name="Slide Number Placeholder 2"/>
          <p:cNvSpPr>
            <a:spLocks noGrp="1"/>
          </p:cNvSpPr>
          <p:nvPr>
            <p:ph type="sldNum" sz="quarter" idx="15"/>
          </p:nvPr>
        </p:nvSpPr>
        <p:spPr/>
        <p:txBody>
          <a:bodyPr/>
          <a:lstStyle/>
          <a:p>
            <a:fld id="{C3304F58-E0E4-415E-8E9A-AFCADC3BDD80}" type="slidenum">
              <a:rPr lang="en-US" smtClean="0"/>
              <a:pPr/>
              <a:t>22</a:t>
            </a:fld>
            <a:endParaRPr lang="en-US"/>
          </a:p>
        </p:txBody>
      </p:sp>
      <p:sp>
        <p:nvSpPr>
          <p:cNvPr id="7" name="Title 6"/>
          <p:cNvSpPr>
            <a:spLocks noGrp="1"/>
          </p:cNvSpPr>
          <p:nvPr>
            <p:ph type="title"/>
          </p:nvPr>
        </p:nvSpPr>
        <p:spPr>
          <a:xfrm>
            <a:off x="457200" y="152400"/>
            <a:ext cx="8229600" cy="1219200"/>
          </a:xfrm>
        </p:spPr>
        <p:txBody>
          <a:bodyPr>
            <a:normAutofit fontScale="90000"/>
          </a:bodyPr>
          <a:lstStyle/>
          <a:p>
            <a:pPr algn="ctr"/>
            <a:r>
              <a:rPr lang="en-US" dirty="0" smtClean="0">
                <a:solidFill>
                  <a:srgbClr val="FF0000"/>
                </a:solidFill>
              </a:rPr>
              <a:t>The American Protectorate,</a:t>
            </a:r>
            <a:br>
              <a:rPr lang="en-US" dirty="0" smtClean="0">
                <a:solidFill>
                  <a:srgbClr val="FF0000"/>
                </a:solidFill>
              </a:rPr>
            </a:br>
            <a:r>
              <a:rPr lang="en-US" dirty="0" smtClean="0">
                <a:solidFill>
                  <a:srgbClr val="FF0000"/>
                </a:solidFill>
              </a:rPr>
              <a:t>Cuba</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304F58-E0E4-415E-8E9A-AFCADC3BDD80}" type="slidenum">
              <a:rPr lang="en-US" smtClean="0"/>
              <a:pPr/>
              <a:t>23</a:t>
            </a:fld>
            <a:endParaRPr lang="en-US"/>
          </a:p>
        </p:txBody>
      </p:sp>
      <p:pic>
        <p:nvPicPr>
          <p:cNvPr id="1026" name="Picture 2" descr="http://mhslibrary.org/Teacher%20Projects/Teacher%20Projects/Social%20Studies/Taylor/imperialism/images/imperialismcards.jpg"/>
          <p:cNvPicPr>
            <a:picLocks noChangeAspect="1" noChangeArrowheads="1"/>
          </p:cNvPicPr>
          <p:nvPr/>
        </p:nvPicPr>
        <p:blipFill>
          <a:blip r:embed="rId2" cstate="print"/>
          <a:srcRect/>
          <a:stretch>
            <a:fillRect/>
          </a:stretch>
        </p:blipFill>
        <p:spPr bwMode="auto">
          <a:xfrm>
            <a:off x="228600" y="381000"/>
            <a:ext cx="8686800" cy="6172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3304F58-E0E4-415E-8E9A-AFCADC3BDD80}" type="slidenum">
              <a:rPr lang="en-US" smtClean="0"/>
              <a:pPr/>
              <a:t>24</a:t>
            </a:fld>
            <a:endParaRPr lang="en-US"/>
          </a:p>
        </p:txBody>
      </p:sp>
      <p:pic>
        <p:nvPicPr>
          <p:cNvPr id="27650" name="Picture 2" descr="1900_american_imperialism"/>
          <p:cNvPicPr>
            <a:picLocks noChangeAspect="1" noChangeArrowheads="1"/>
          </p:cNvPicPr>
          <p:nvPr/>
        </p:nvPicPr>
        <p:blipFill>
          <a:blip r:embed="rId2" cstate="print"/>
          <a:srcRect/>
          <a:stretch>
            <a:fillRect/>
          </a:stretch>
        </p:blipFill>
        <p:spPr bwMode="auto">
          <a:xfrm>
            <a:off x="0" y="0"/>
            <a:ext cx="8915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3304F58-E0E4-415E-8E9A-AFCADC3BDD80}" type="slidenum">
              <a:rPr lang="en-US" smtClean="0"/>
              <a:pPr/>
              <a:t>25</a:t>
            </a:fld>
            <a:endParaRPr lang="en-US"/>
          </a:p>
        </p:txBody>
      </p:sp>
      <p:pic>
        <p:nvPicPr>
          <p:cNvPr id="24578" name="Picture 2" descr="10kMile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solidFill>
                  <a:schemeClr val="bg2">
                    <a:lumMod val="75000"/>
                  </a:schemeClr>
                </a:solidFill>
              </a:rPr>
              <a:t>Though the goals of the Spanish-American War were not imperialistic, the United States was clearly a world power as a result of the war.</a:t>
            </a:r>
          </a:p>
          <a:p>
            <a:r>
              <a:rPr lang="en-US" dirty="0" smtClean="0">
                <a:solidFill>
                  <a:schemeClr val="bg2">
                    <a:lumMod val="75000"/>
                  </a:schemeClr>
                </a:solidFill>
              </a:rPr>
              <a:t>The Spanish-American War, fought on two fronts, provided the United States with strategic positions in the Pacific and the Caribbean.</a:t>
            </a:r>
          </a:p>
          <a:p>
            <a:r>
              <a:rPr lang="en-US" dirty="0" smtClean="0">
                <a:solidFill>
                  <a:schemeClr val="bg2">
                    <a:lumMod val="75000"/>
                  </a:schemeClr>
                </a:solidFill>
              </a:rPr>
              <a:t>The United States acquired the Philippines, Guam, and Puerto Rico as a result of the war, and Cuba became a protectorate of the United States for the next three decades.</a:t>
            </a:r>
          </a:p>
        </p:txBody>
      </p:sp>
      <p:sp>
        <p:nvSpPr>
          <p:cNvPr id="3" name="Slide Number Placeholder 2"/>
          <p:cNvSpPr>
            <a:spLocks noGrp="1"/>
          </p:cNvSpPr>
          <p:nvPr>
            <p:ph type="sldNum" sz="quarter" idx="15"/>
          </p:nvPr>
        </p:nvSpPr>
        <p:spPr/>
        <p:txBody>
          <a:bodyPr/>
          <a:lstStyle/>
          <a:p>
            <a:fld id="{C3304F58-E0E4-415E-8E9A-AFCADC3BDD80}" type="slidenum">
              <a:rPr lang="en-US" smtClean="0"/>
              <a:pPr/>
              <a:t>26</a:t>
            </a:fld>
            <a:endParaRPr lang="en-US"/>
          </a:p>
        </p:txBody>
      </p:sp>
      <p:sp>
        <p:nvSpPr>
          <p:cNvPr id="4" name="Title 3"/>
          <p:cNvSpPr>
            <a:spLocks noGrp="1"/>
          </p:cNvSpPr>
          <p:nvPr>
            <p:ph type="title"/>
          </p:nvPr>
        </p:nvSpPr>
        <p:spPr/>
        <p:txBody>
          <a:bodyPr/>
          <a:lstStyle/>
          <a:p>
            <a:pPr algn="ctr"/>
            <a:r>
              <a:rPr lang="en-US" dirty="0" smtClean="0">
                <a:solidFill>
                  <a:srgbClr val="FF0000"/>
                </a:solidFill>
              </a:rPr>
              <a:t>ESSENTIAL CONCLUSIONS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solidFill>
                <a:hlinkClick r:id="rId2"/>
              </a:rPr>
              <a:t>INTERACTIVE MAP: ACQUISITIONS of the SPANISH-AMERICAN WAR</a:t>
            </a:r>
            <a:endParaRPr lang="en-US" dirty="0">
              <a:solidFill>
                <a:schemeClr val="tx2"/>
              </a:solidFill>
            </a:endParaRPr>
          </a:p>
        </p:txBody>
      </p:sp>
      <p:sp>
        <p:nvSpPr>
          <p:cNvPr id="3" name="Slide Number Placeholder 2"/>
          <p:cNvSpPr>
            <a:spLocks noGrp="1"/>
          </p:cNvSpPr>
          <p:nvPr>
            <p:ph type="sldNum" sz="quarter" idx="15"/>
          </p:nvPr>
        </p:nvSpPr>
        <p:spPr/>
        <p:txBody>
          <a:bodyPr/>
          <a:lstStyle/>
          <a:p>
            <a:fld id="{C3304F58-E0E4-415E-8E9A-AFCADC3BDD80}" type="slidenum">
              <a:rPr lang="en-US" smtClean="0"/>
              <a:pPr/>
              <a:t>27</a:t>
            </a:fld>
            <a:endParaRPr lang="en-US"/>
          </a:p>
        </p:txBody>
      </p:sp>
      <p:sp>
        <p:nvSpPr>
          <p:cNvPr id="4" name="Title 3"/>
          <p:cNvSpPr>
            <a:spLocks noGrp="1"/>
          </p:cNvSpPr>
          <p:nvPr>
            <p:ph type="title"/>
          </p:nvPr>
        </p:nvSpPr>
        <p:spPr/>
        <p:txBody>
          <a:bodyPr/>
          <a:lstStyle/>
          <a:p>
            <a:r>
              <a:rPr lang="en-US" dirty="0" smtClean="0"/>
              <a:t>HIPPO CLIP</a:t>
            </a:r>
            <a:endParaRPr lang="en-US" dirty="0"/>
          </a:p>
        </p:txBody>
      </p:sp>
    </p:spTree>
    <p:extLst>
      <p:ext uri="{BB962C8B-B14F-4D97-AF65-F5344CB8AC3E}">
        <p14:creationId xmlns:p14="http://schemas.microsoft.com/office/powerpoint/2010/main" val="631597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2">
                    <a:lumMod val="75000"/>
                  </a:schemeClr>
                </a:solidFill>
              </a:rPr>
              <a:t>Describe and evaluate the causes, course, and consequences of the Spanish-American War.</a:t>
            </a:r>
          </a:p>
          <a:p>
            <a:pPr>
              <a:buNone/>
            </a:pPr>
            <a:endParaRPr lang="en-US" dirty="0" smtClean="0">
              <a:solidFill>
                <a:schemeClr val="bg2"/>
              </a:solidFill>
            </a:endParaRPr>
          </a:p>
          <a:p>
            <a:pPr>
              <a:buNone/>
            </a:pPr>
            <a:endParaRPr lang="en-US" dirty="0">
              <a:solidFill>
                <a:schemeClr val="bg2"/>
              </a:solidFill>
            </a:endParaRPr>
          </a:p>
        </p:txBody>
      </p:sp>
      <p:sp>
        <p:nvSpPr>
          <p:cNvPr id="4" name="Slide Number Placeholder 3"/>
          <p:cNvSpPr>
            <a:spLocks noGrp="1"/>
          </p:cNvSpPr>
          <p:nvPr>
            <p:ph type="sldNum" sz="quarter" idx="15"/>
          </p:nvPr>
        </p:nvSpPr>
        <p:spPr/>
        <p:txBody>
          <a:bodyPr/>
          <a:lstStyle/>
          <a:p>
            <a:fld id="{C3304F58-E0E4-415E-8E9A-AFCADC3BDD80}" type="slidenum">
              <a:rPr lang="en-US" smtClean="0"/>
              <a:pPr/>
              <a:t>3</a:t>
            </a:fld>
            <a:endParaRPr lang="en-US"/>
          </a:p>
        </p:txBody>
      </p:sp>
      <p:sp>
        <p:nvSpPr>
          <p:cNvPr id="3" name="Title 2"/>
          <p:cNvSpPr>
            <a:spLocks noGrp="1"/>
          </p:cNvSpPr>
          <p:nvPr>
            <p:ph type="title"/>
          </p:nvPr>
        </p:nvSpPr>
        <p:spPr/>
        <p:txBody>
          <a:bodyPr/>
          <a:lstStyle/>
          <a:p>
            <a:pPr algn="ctr"/>
            <a:r>
              <a:rPr lang="en-US" dirty="0" smtClean="0">
                <a:solidFill>
                  <a:schemeClr val="tx2"/>
                </a:solidFill>
              </a:rPr>
              <a:t>Essential Questions</a:t>
            </a:r>
            <a:endParaRPr lang="en-US" dirty="0">
              <a:solidFill>
                <a:schemeClr val="tx2"/>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5410200" cy="5562600"/>
          </a:xfrm>
        </p:spPr>
        <p:txBody>
          <a:bodyPr>
            <a:normAutofit fontScale="85000" lnSpcReduction="20000"/>
          </a:bodyPr>
          <a:lstStyle/>
          <a:p>
            <a:r>
              <a:rPr lang="en-US" dirty="0" smtClean="0">
                <a:solidFill>
                  <a:schemeClr val="bg2">
                    <a:lumMod val="75000"/>
                  </a:schemeClr>
                </a:solidFill>
              </a:rPr>
              <a:t>Cuba was one of Spain’s oldest colonies and generated wealth in sugarcane production, but Cubans struggled for independence.</a:t>
            </a:r>
          </a:p>
          <a:p>
            <a:r>
              <a:rPr lang="en-US" dirty="0" smtClean="0">
                <a:solidFill>
                  <a:schemeClr val="bg2">
                    <a:lumMod val="75000"/>
                  </a:schemeClr>
                </a:solidFill>
              </a:rPr>
              <a:t>Jose Marti, a Cuban rebel, poet and writer, brought Cuban exiles together in the United States, to raise funds for a renewed rebellion.</a:t>
            </a:r>
          </a:p>
          <a:p>
            <a:r>
              <a:rPr lang="en-US" dirty="0" smtClean="0">
                <a:solidFill>
                  <a:schemeClr val="bg2">
                    <a:lumMod val="75000"/>
                  </a:schemeClr>
                </a:solidFill>
              </a:rPr>
              <a:t>By the 1890s, the US had invested heavily in Cuba, and the Spanish depended upon trade with the US.</a:t>
            </a:r>
          </a:p>
          <a:p>
            <a:r>
              <a:rPr lang="en-US" dirty="0" smtClean="0">
                <a:solidFill>
                  <a:schemeClr val="bg2">
                    <a:lumMod val="75000"/>
                  </a:schemeClr>
                </a:solidFill>
              </a:rPr>
              <a:t>In 1894, the US placed a tariff on Cuban sugar, severely disrupting the Cuban economy which was based on sugar production.</a:t>
            </a:r>
          </a:p>
          <a:p>
            <a:r>
              <a:rPr lang="en-US" dirty="0" smtClean="0">
                <a:solidFill>
                  <a:schemeClr val="bg2">
                    <a:lumMod val="75000"/>
                  </a:schemeClr>
                </a:solidFill>
              </a:rPr>
              <a:t>In the midst of economic crisis, Marti’s followers launched their rebellion against the Spanish, hoping for US support.</a:t>
            </a:r>
          </a:p>
          <a:p>
            <a:pPr>
              <a:buNone/>
            </a:pPr>
            <a:endParaRPr lang="en-US" dirty="0"/>
          </a:p>
        </p:txBody>
      </p:sp>
      <p:sp>
        <p:nvSpPr>
          <p:cNvPr id="3" name="Slide Number Placeholder 2"/>
          <p:cNvSpPr>
            <a:spLocks noGrp="1"/>
          </p:cNvSpPr>
          <p:nvPr>
            <p:ph type="sldNum" sz="quarter" idx="15"/>
          </p:nvPr>
        </p:nvSpPr>
        <p:spPr/>
        <p:txBody>
          <a:bodyPr/>
          <a:lstStyle/>
          <a:p>
            <a:fld id="{C3304F58-E0E4-415E-8E9A-AFCADC3BDD80}" type="slidenum">
              <a:rPr lang="en-US" smtClean="0"/>
              <a:pPr/>
              <a:t>4</a:t>
            </a:fld>
            <a:endParaRPr lang="en-US"/>
          </a:p>
        </p:txBody>
      </p:sp>
      <p:sp>
        <p:nvSpPr>
          <p:cNvPr id="4" name="Title 3"/>
          <p:cNvSpPr>
            <a:spLocks noGrp="1"/>
          </p:cNvSpPr>
          <p:nvPr>
            <p:ph type="title"/>
          </p:nvPr>
        </p:nvSpPr>
        <p:spPr>
          <a:xfrm>
            <a:off x="1219200" y="228600"/>
            <a:ext cx="4114800" cy="762000"/>
          </a:xfrm>
        </p:spPr>
        <p:txBody>
          <a:bodyPr/>
          <a:lstStyle/>
          <a:p>
            <a:pPr algn="ctr"/>
            <a:r>
              <a:rPr lang="en-US" dirty="0" smtClean="0">
                <a:solidFill>
                  <a:srgbClr val="FF0000"/>
                </a:solidFill>
              </a:rPr>
              <a:t>Spanish Cuba</a:t>
            </a:r>
            <a:endParaRPr lang="en-US" dirty="0">
              <a:solidFill>
                <a:srgbClr val="FF0000"/>
              </a:solidFill>
            </a:endParaRPr>
          </a:p>
        </p:txBody>
      </p:sp>
      <p:pic>
        <p:nvPicPr>
          <p:cNvPr id="5" name="Picture 7" descr="http://aftermathnews.files.wordpress.com/2007/12/jose-marti_mason.jpg?w=400&amp;h=589"/>
          <p:cNvPicPr>
            <a:picLocks noChangeAspect="1" noChangeArrowheads="1"/>
          </p:cNvPicPr>
          <p:nvPr/>
        </p:nvPicPr>
        <p:blipFill>
          <a:blip r:embed="rId2" cstate="print"/>
          <a:srcRect/>
          <a:stretch>
            <a:fillRect/>
          </a:stretch>
        </p:blipFill>
        <p:spPr bwMode="auto">
          <a:xfrm>
            <a:off x="5791200" y="1143000"/>
            <a:ext cx="2971800" cy="4648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3657600" cy="5562600"/>
          </a:xfrm>
        </p:spPr>
        <p:txBody>
          <a:bodyPr>
            <a:normAutofit fontScale="92500" lnSpcReduction="20000"/>
          </a:bodyPr>
          <a:lstStyle/>
          <a:p>
            <a:pPr>
              <a:buNone/>
            </a:pPr>
            <a:r>
              <a:rPr lang="en-US" dirty="0" smtClean="0">
                <a:solidFill>
                  <a:schemeClr val="bg2">
                    <a:lumMod val="75000"/>
                  </a:schemeClr>
                </a:solidFill>
              </a:rPr>
              <a:t>In 1896 Spain sent General </a:t>
            </a:r>
            <a:r>
              <a:rPr lang="en-US" dirty="0" err="1" smtClean="0">
                <a:solidFill>
                  <a:schemeClr val="bg2">
                    <a:lumMod val="75000"/>
                  </a:schemeClr>
                </a:solidFill>
              </a:rPr>
              <a:t>Valeriano</a:t>
            </a:r>
            <a:r>
              <a:rPr lang="en-US" dirty="0" smtClean="0">
                <a:solidFill>
                  <a:schemeClr val="bg2">
                    <a:lumMod val="75000"/>
                  </a:schemeClr>
                </a:solidFill>
              </a:rPr>
              <a:t> “the Butcher” </a:t>
            </a:r>
            <a:r>
              <a:rPr lang="en-US" dirty="0" err="1" smtClean="0">
                <a:solidFill>
                  <a:schemeClr val="bg2">
                    <a:lumMod val="75000"/>
                  </a:schemeClr>
                </a:solidFill>
              </a:rPr>
              <a:t>Weyler</a:t>
            </a:r>
            <a:r>
              <a:rPr lang="en-US" dirty="0" smtClean="0">
                <a:solidFill>
                  <a:schemeClr val="bg2">
                    <a:lumMod val="75000"/>
                  </a:schemeClr>
                </a:solidFill>
              </a:rPr>
              <a:t>  to Cuba to put down the revolt.</a:t>
            </a:r>
          </a:p>
          <a:p>
            <a:pPr lvl="1"/>
            <a:r>
              <a:rPr lang="en-US" dirty="0" smtClean="0">
                <a:solidFill>
                  <a:schemeClr val="bg2">
                    <a:lumMod val="75000"/>
                  </a:schemeClr>
                </a:solidFill>
              </a:rPr>
              <a:t>Created concentration camps for the 300,000 rural inhabitants, where thousands died</a:t>
            </a:r>
          </a:p>
          <a:p>
            <a:pPr lvl="1"/>
            <a:r>
              <a:rPr lang="en-US" dirty="0" smtClean="0">
                <a:solidFill>
                  <a:schemeClr val="bg2">
                    <a:lumMod val="75000"/>
                  </a:schemeClr>
                </a:solidFill>
              </a:rPr>
              <a:t>US citizens were outraged by the treatment, but Cleveland refused to support a call for war.</a:t>
            </a:r>
          </a:p>
          <a:p>
            <a:pPr>
              <a:buNone/>
            </a:pPr>
            <a:r>
              <a:rPr lang="en-US" dirty="0" smtClean="0">
                <a:solidFill>
                  <a:schemeClr val="bg2">
                    <a:lumMod val="75000"/>
                  </a:schemeClr>
                </a:solidFill>
              </a:rPr>
              <a:t>In 1897, Spain removed the </a:t>
            </a:r>
            <a:r>
              <a:rPr lang="en-US" dirty="0" err="1" smtClean="0">
                <a:solidFill>
                  <a:schemeClr val="bg2">
                    <a:lumMod val="75000"/>
                  </a:schemeClr>
                </a:solidFill>
              </a:rPr>
              <a:t>Valeriano</a:t>
            </a:r>
            <a:r>
              <a:rPr lang="en-US" dirty="0" smtClean="0">
                <a:solidFill>
                  <a:schemeClr val="bg2">
                    <a:lumMod val="75000"/>
                  </a:schemeClr>
                </a:solidFill>
              </a:rPr>
              <a:t> </a:t>
            </a:r>
            <a:r>
              <a:rPr lang="en-US" dirty="0" err="1" smtClean="0">
                <a:solidFill>
                  <a:schemeClr val="bg2">
                    <a:lumMod val="75000"/>
                  </a:schemeClr>
                </a:solidFill>
              </a:rPr>
              <a:t>Weyler</a:t>
            </a:r>
            <a:r>
              <a:rPr lang="en-US" dirty="0" smtClean="0">
                <a:solidFill>
                  <a:schemeClr val="bg2">
                    <a:lumMod val="75000"/>
                  </a:schemeClr>
                </a:solidFill>
              </a:rPr>
              <a:t>, but conditions did not change much.	</a:t>
            </a:r>
          </a:p>
          <a:p>
            <a:endParaRPr lang="en-US" dirty="0" smtClean="0">
              <a:solidFill>
                <a:schemeClr val="bg2"/>
              </a:solidFill>
            </a:endParaRPr>
          </a:p>
        </p:txBody>
      </p:sp>
      <p:sp>
        <p:nvSpPr>
          <p:cNvPr id="4" name="Slide Number Placeholder 3"/>
          <p:cNvSpPr>
            <a:spLocks noGrp="1"/>
          </p:cNvSpPr>
          <p:nvPr>
            <p:ph type="sldNum" sz="quarter" idx="15"/>
          </p:nvPr>
        </p:nvSpPr>
        <p:spPr/>
        <p:txBody>
          <a:bodyPr/>
          <a:lstStyle/>
          <a:p>
            <a:fld id="{C3304F58-E0E4-415E-8E9A-AFCADC3BDD80}" type="slidenum">
              <a:rPr lang="en-US" smtClean="0"/>
              <a:pPr/>
              <a:t>5</a:t>
            </a:fld>
            <a:endParaRPr lang="en-US"/>
          </a:p>
        </p:txBody>
      </p:sp>
      <p:sp>
        <p:nvSpPr>
          <p:cNvPr id="3" name="Title 2"/>
          <p:cNvSpPr>
            <a:spLocks noGrp="1"/>
          </p:cNvSpPr>
          <p:nvPr>
            <p:ph type="title"/>
          </p:nvPr>
        </p:nvSpPr>
        <p:spPr>
          <a:xfrm>
            <a:off x="457200" y="152400"/>
            <a:ext cx="8229600" cy="838200"/>
          </a:xfrm>
        </p:spPr>
        <p:txBody>
          <a:bodyPr>
            <a:normAutofit/>
          </a:bodyPr>
          <a:lstStyle/>
          <a:p>
            <a:pPr algn="ctr"/>
            <a:r>
              <a:rPr lang="en-US" dirty="0" smtClean="0">
                <a:solidFill>
                  <a:schemeClr val="tx2"/>
                </a:solidFill>
              </a:rPr>
              <a:t>More Problems in Cuba</a:t>
            </a:r>
            <a:endParaRPr lang="en-US" dirty="0">
              <a:solidFill>
                <a:schemeClr val="tx2"/>
              </a:solidFill>
            </a:endParaRPr>
          </a:p>
        </p:txBody>
      </p:sp>
      <p:pic>
        <p:nvPicPr>
          <p:cNvPr id="8" name="Picture 7" descr="cartoon"/>
          <p:cNvPicPr/>
          <p:nvPr/>
        </p:nvPicPr>
        <p:blipFill>
          <a:blip r:embed="rId2" cstate="print"/>
          <a:srcRect/>
          <a:stretch>
            <a:fillRect/>
          </a:stretch>
        </p:blipFill>
        <p:spPr bwMode="auto">
          <a:xfrm>
            <a:off x="4114800" y="1524000"/>
            <a:ext cx="4813821" cy="40789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3304F58-E0E4-415E-8E9A-AFCADC3BDD80}" type="slidenum">
              <a:rPr lang="en-US" smtClean="0"/>
              <a:pPr/>
              <a:t>6</a:t>
            </a:fld>
            <a:endParaRPr lang="en-US"/>
          </a:p>
        </p:txBody>
      </p:sp>
      <p:sp>
        <p:nvSpPr>
          <p:cNvPr id="8" name="Title 7"/>
          <p:cNvSpPr>
            <a:spLocks noGrp="1"/>
          </p:cNvSpPr>
          <p:nvPr>
            <p:ph type="title"/>
          </p:nvPr>
        </p:nvSpPr>
        <p:spPr>
          <a:xfrm>
            <a:off x="457200" y="152400"/>
            <a:ext cx="4648200" cy="838200"/>
          </a:xfrm>
        </p:spPr>
        <p:txBody>
          <a:bodyPr>
            <a:normAutofit/>
          </a:bodyPr>
          <a:lstStyle/>
          <a:p>
            <a:r>
              <a:rPr lang="en-US" b="1" dirty="0" smtClean="0">
                <a:solidFill>
                  <a:srgbClr val="FFFF00"/>
                </a:solidFill>
              </a:rPr>
              <a:t>Yellow Journalism</a:t>
            </a:r>
            <a:endParaRPr lang="en-US" b="1" dirty="0"/>
          </a:p>
        </p:txBody>
      </p:sp>
      <p:sp>
        <p:nvSpPr>
          <p:cNvPr id="9" name="Content Placeholder 8"/>
          <p:cNvSpPr>
            <a:spLocks noGrp="1"/>
          </p:cNvSpPr>
          <p:nvPr>
            <p:ph sz="half" idx="1"/>
          </p:nvPr>
        </p:nvSpPr>
        <p:spPr>
          <a:xfrm>
            <a:off x="5562600" y="381000"/>
            <a:ext cx="2057400" cy="609600"/>
          </a:xfrm>
        </p:spPr>
        <p:txBody>
          <a:bodyPr>
            <a:normAutofit fontScale="70000" lnSpcReduction="20000"/>
          </a:bodyPr>
          <a:lstStyle/>
          <a:p>
            <a:pPr>
              <a:buNone/>
            </a:pPr>
            <a:r>
              <a:rPr lang="en-US" dirty="0" smtClean="0">
                <a:solidFill>
                  <a:schemeClr val="bg2">
                    <a:lumMod val="75000"/>
                  </a:schemeClr>
                </a:solidFill>
              </a:rPr>
              <a:t>Joseph Pulitzer, </a:t>
            </a:r>
            <a:r>
              <a:rPr lang="en-US" i="1" dirty="0" smtClean="0">
                <a:solidFill>
                  <a:schemeClr val="bg2">
                    <a:lumMod val="75000"/>
                  </a:schemeClr>
                </a:solidFill>
              </a:rPr>
              <a:t>NY World</a:t>
            </a:r>
            <a:endParaRPr lang="en-US" dirty="0" smtClean="0">
              <a:solidFill>
                <a:schemeClr val="bg2">
                  <a:lumMod val="75000"/>
                </a:schemeClr>
              </a:solidFill>
            </a:endParaRPr>
          </a:p>
          <a:p>
            <a:pPr>
              <a:buNone/>
            </a:pPr>
            <a:endParaRPr lang="en-US" dirty="0"/>
          </a:p>
        </p:txBody>
      </p:sp>
      <p:sp>
        <p:nvSpPr>
          <p:cNvPr id="10" name="Content Placeholder 9"/>
          <p:cNvSpPr>
            <a:spLocks noGrp="1"/>
          </p:cNvSpPr>
          <p:nvPr>
            <p:ph sz="half" idx="2"/>
          </p:nvPr>
        </p:nvSpPr>
        <p:spPr>
          <a:xfrm>
            <a:off x="2362200" y="1295400"/>
            <a:ext cx="3886200" cy="1600200"/>
          </a:xfrm>
        </p:spPr>
        <p:txBody>
          <a:bodyPr>
            <a:normAutofit fontScale="70000" lnSpcReduction="20000"/>
          </a:bodyPr>
          <a:lstStyle/>
          <a:p>
            <a:pPr>
              <a:buNone/>
            </a:pPr>
            <a:r>
              <a:rPr lang="en-US" dirty="0" smtClean="0">
                <a:solidFill>
                  <a:schemeClr val="bg2">
                    <a:lumMod val="75000"/>
                  </a:schemeClr>
                </a:solidFill>
              </a:rPr>
              <a:t>William Randolph Hearst, </a:t>
            </a:r>
            <a:r>
              <a:rPr lang="en-US" i="1" dirty="0" smtClean="0">
                <a:solidFill>
                  <a:schemeClr val="bg2">
                    <a:lumMod val="75000"/>
                  </a:schemeClr>
                </a:solidFill>
              </a:rPr>
              <a:t>NY Journal</a:t>
            </a:r>
            <a:endParaRPr lang="en-US" dirty="0" smtClean="0">
              <a:solidFill>
                <a:schemeClr val="bg2">
                  <a:lumMod val="75000"/>
                </a:schemeClr>
              </a:solidFill>
            </a:endParaRPr>
          </a:p>
          <a:p>
            <a:r>
              <a:rPr lang="en-US" dirty="0" smtClean="0">
                <a:solidFill>
                  <a:schemeClr val="bg2">
                    <a:lumMod val="75000"/>
                  </a:schemeClr>
                </a:solidFill>
              </a:rPr>
              <a:t>Frederic Remington, artist</a:t>
            </a:r>
          </a:p>
          <a:p>
            <a:pPr lvl="1"/>
            <a:r>
              <a:rPr lang="en-US" dirty="0" smtClean="0">
                <a:solidFill>
                  <a:schemeClr val="bg2">
                    <a:lumMod val="75000"/>
                  </a:schemeClr>
                </a:solidFill>
              </a:rPr>
              <a:t>Hearst told him, “You furnish the pictures and I’ll furnish the war.”</a:t>
            </a:r>
          </a:p>
        </p:txBody>
      </p:sp>
      <p:pic>
        <p:nvPicPr>
          <p:cNvPr id="11" name="Picture 4" descr="pulitzer"/>
          <p:cNvPicPr>
            <a:picLocks noChangeAspect="1" noChangeArrowheads="1"/>
          </p:cNvPicPr>
          <p:nvPr/>
        </p:nvPicPr>
        <p:blipFill>
          <a:blip r:embed="rId2" cstate="print">
            <a:lum contrast="6000"/>
          </a:blip>
          <a:srcRect/>
          <a:stretch>
            <a:fillRect/>
          </a:stretch>
        </p:blipFill>
        <p:spPr bwMode="auto">
          <a:xfrm>
            <a:off x="6858000" y="914400"/>
            <a:ext cx="1689100" cy="1981200"/>
          </a:xfrm>
          <a:prstGeom prst="rect">
            <a:avLst/>
          </a:prstGeom>
          <a:noFill/>
          <a:ln w="9525">
            <a:solidFill>
              <a:srgbClr val="000099"/>
            </a:solidFill>
            <a:miter lim="800000"/>
            <a:headEnd/>
            <a:tailEnd/>
          </a:ln>
        </p:spPr>
      </p:pic>
      <p:pic>
        <p:nvPicPr>
          <p:cNvPr id="12" name="Picture 7" descr="hearst_wr"/>
          <p:cNvPicPr>
            <a:picLocks noChangeAspect="1" noChangeArrowheads="1"/>
          </p:cNvPicPr>
          <p:nvPr/>
        </p:nvPicPr>
        <p:blipFill>
          <a:blip r:embed="rId3" cstate="print">
            <a:lum bright="-6000" contrast="6000"/>
          </a:blip>
          <a:srcRect/>
          <a:stretch>
            <a:fillRect/>
          </a:stretch>
        </p:blipFill>
        <p:spPr bwMode="auto">
          <a:xfrm>
            <a:off x="609600" y="1066800"/>
            <a:ext cx="1692275" cy="2133600"/>
          </a:xfrm>
          <a:prstGeom prst="rect">
            <a:avLst/>
          </a:prstGeom>
          <a:noFill/>
          <a:ln w="9525">
            <a:solidFill>
              <a:srgbClr val="000099"/>
            </a:solidFill>
            <a:miter lim="800000"/>
            <a:headEnd/>
            <a:tailEnd/>
          </a:ln>
          <a:effectLst>
            <a:outerShdw dist="17961" dir="2700000" algn="ctr" rotWithShape="0">
              <a:srgbClr val="808080"/>
            </a:outerShdw>
          </a:effectLst>
        </p:spPr>
      </p:pic>
      <p:pic>
        <p:nvPicPr>
          <p:cNvPr id="13" name="Picture 8" descr="hearstpulitzer"/>
          <p:cNvPicPr>
            <a:picLocks noChangeAspect="1" noChangeArrowheads="1"/>
          </p:cNvPicPr>
          <p:nvPr/>
        </p:nvPicPr>
        <p:blipFill>
          <a:blip r:embed="rId4" cstate="print">
            <a:lum bright="-6000" contrast="6000"/>
          </a:blip>
          <a:srcRect/>
          <a:stretch>
            <a:fillRect/>
          </a:stretch>
        </p:blipFill>
        <p:spPr bwMode="auto">
          <a:xfrm>
            <a:off x="3427044" y="2971800"/>
            <a:ext cx="5564556" cy="3678238"/>
          </a:xfrm>
          <a:prstGeom prst="rect">
            <a:avLst/>
          </a:prstGeom>
          <a:noFill/>
          <a:ln w="9525">
            <a:solidFill>
              <a:srgbClr val="000064"/>
            </a:solidFill>
            <a:miter lim="800000"/>
            <a:headEnd/>
            <a:tailEnd/>
          </a:ln>
        </p:spPr>
      </p:pic>
      <p:sp>
        <p:nvSpPr>
          <p:cNvPr id="14" name="Content Placeholder 4"/>
          <p:cNvSpPr txBox="1">
            <a:spLocks/>
          </p:cNvSpPr>
          <p:nvPr/>
        </p:nvSpPr>
        <p:spPr>
          <a:xfrm>
            <a:off x="381000" y="3352800"/>
            <a:ext cx="2895600" cy="3304032"/>
          </a:xfrm>
          <a:prstGeom prst="rect">
            <a:avLst/>
          </a:prstGeom>
        </p:spPr>
        <p:txBody>
          <a:bodyPr>
            <a:normAutofit fontScale="775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en-US" sz="2600" b="0" i="0" u="none" strike="noStrike" kern="1200" cap="none" spc="0" normalizeH="0" baseline="0" noProof="0" smtClean="0">
                <a:ln>
                  <a:noFill/>
                </a:ln>
                <a:solidFill>
                  <a:schemeClr val="bg2">
                    <a:lumMod val="75000"/>
                  </a:schemeClr>
                </a:solidFill>
                <a:effectLst/>
                <a:uLnTx/>
                <a:uFillTx/>
                <a:latin typeface="+mn-lt"/>
                <a:ea typeface="+mn-ea"/>
                <a:cs typeface="+mn-cs"/>
              </a:rPr>
              <a:t> When </a:t>
            </a:r>
            <a:r>
              <a:rPr kumimoji="0" lang="en-US" sz="2600" b="0" i="1" u="none" strike="noStrike" kern="1200" cap="none" spc="0" normalizeH="0" baseline="0" noProof="0" smtClean="0">
                <a:ln>
                  <a:noFill/>
                </a:ln>
                <a:solidFill>
                  <a:schemeClr val="bg2">
                    <a:lumMod val="75000"/>
                  </a:schemeClr>
                </a:solidFill>
                <a:effectLst/>
                <a:uLnTx/>
                <a:uFillTx/>
                <a:latin typeface="+mn-lt"/>
                <a:ea typeface="+mn-ea"/>
                <a:cs typeface="+mn-cs"/>
              </a:rPr>
              <a:t>the Journal  </a:t>
            </a:r>
            <a:r>
              <a:rPr kumimoji="0" lang="en-US" sz="2600" b="0" i="0" u="none" strike="noStrike" kern="1200" cap="none" spc="0" normalizeH="0" baseline="0" noProof="0" smtClean="0">
                <a:ln>
                  <a:noFill/>
                </a:ln>
                <a:solidFill>
                  <a:schemeClr val="bg2">
                    <a:lumMod val="75000"/>
                  </a:schemeClr>
                </a:solidFill>
                <a:effectLst/>
                <a:uLnTx/>
                <a:uFillTx/>
                <a:latin typeface="+mn-lt"/>
                <a:ea typeface="+mn-ea"/>
                <a:cs typeface="+mn-cs"/>
              </a:rPr>
              <a:t>reported stories of the Spanish feeding Cuban prisoners to sharks and dogs, </a:t>
            </a:r>
            <a:r>
              <a:rPr kumimoji="0" lang="en-US" sz="2600" b="0" i="1" u="none" strike="noStrike" kern="1200" cap="none" spc="0" normalizeH="0" baseline="0" noProof="0" smtClean="0">
                <a:ln>
                  <a:noFill/>
                </a:ln>
                <a:solidFill>
                  <a:schemeClr val="bg2">
                    <a:lumMod val="75000"/>
                  </a:schemeClr>
                </a:solidFill>
                <a:effectLst/>
                <a:uLnTx/>
                <a:uFillTx/>
                <a:latin typeface="+mn-lt"/>
                <a:ea typeface="+mn-ea"/>
                <a:cs typeface="+mn-cs"/>
              </a:rPr>
              <a:t>the World </a:t>
            </a:r>
            <a:r>
              <a:rPr kumimoji="0" lang="en-US" sz="2600" b="0" i="0" u="none" strike="noStrike" kern="1200" cap="none" spc="0" normalizeH="0" baseline="0" noProof="0" smtClean="0">
                <a:ln>
                  <a:noFill/>
                </a:ln>
                <a:solidFill>
                  <a:schemeClr val="bg2">
                    <a:lumMod val="75000"/>
                  </a:schemeClr>
                </a:solidFill>
                <a:effectLst/>
                <a:uLnTx/>
                <a:uFillTx/>
                <a:latin typeface="+mn-lt"/>
                <a:ea typeface="+mn-ea"/>
                <a:cs typeface="+mn-cs"/>
              </a:rPr>
              <a:t>described the “blood on the roadsides, blood in the fields, blood on the doorsteps, blood, blood, blood!”</a:t>
            </a:r>
            <a:endParaRPr kumimoji="0" lang="en-US" sz="2600" b="0" i="0" u="none" strike="noStrike" kern="1200" cap="none" spc="0" normalizeH="0" baseline="0" noProof="0" smtClean="0">
              <a:ln>
                <a:noFill/>
              </a:ln>
              <a:solidFill>
                <a:schemeClr val="bg2"/>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304F58-E0E4-415E-8E9A-AFCADC3BDD80}" type="slidenum">
              <a:rPr lang="en-US" smtClean="0"/>
              <a:pPr/>
              <a:t>7</a:t>
            </a:fld>
            <a:endParaRPr lang="en-US"/>
          </a:p>
        </p:txBody>
      </p:sp>
      <p:sp>
        <p:nvSpPr>
          <p:cNvPr id="4" name="Title 3"/>
          <p:cNvSpPr>
            <a:spLocks noGrp="1"/>
          </p:cNvSpPr>
          <p:nvPr>
            <p:ph type="title"/>
          </p:nvPr>
        </p:nvSpPr>
        <p:spPr>
          <a:xfrm>
            <a:off x="457200" y="152400"/>
            <a:ext cx="8229600" cy="838200"/>
          </a:xfrm>
        </p:spPr>
        <p:txBody>
          <a:bodyPr/>
          <a:lstStyle/>
          <a:p>
            <a:pPr algn="ctr"/>
            <a:r>
              <a:rPr lang="en-US" dirty="0" smtClean="0">
                <a:solidFill>
                  <a:srgbClr val="FF0000"/>
                </a:solidFill>
              </a:rPr>
              <a:t>From Neutrality to War</a:t>
            </a:r>
            <a:endParaRPr lang="en-US" dirty="0">
              <a:solidFill>
                <a:srgbClr val="FF0000"/>
              </a:solidFill>
            </a:endParaRPr>
          </a:p>
        </p:txBody>
      </p:sp>
      <p:sp>
        <p:nvSpPr>
          <p:cNvPr id="2" name="Content Placeholder 1"/>
          <p:cNvSpPr>
            <a:spLocks noGrp="1"/>
          </p:cNvSpPr>
          <p:nvPr>
            <p:ph sz="half" idx="1"/>
          </p:nvPr>
        </p:nvSpPr>
        <p:spPr>
          <a:xfrm>
            <a:off x="457200" y="1295400"/>
            <a:ext cx="8153400" cy="5257800"/>
          </a:xfrm>
        </p:spPr>
        <p:txBody>
          <a:bodyPr>
            <a:normAutofit/>
          </a:bodyPr>
          <a:lstStyle/>
          <a:p>
            <a:pPr>
              <a:buNone/>
            </a:pPr>
            <a:r>
              <a:rPr lang="en-US" dirty="0" smtClean="0">
                <a:solidFill>
                  <a:srgbClr val="FF0000"/>
                </a:solidFill>
              </a:rPr>
              <a:t>Neutrality</a:t>
            </a:r>
          </a:p>
          <a:p>
            <a:r>
              <a:rPr lang="en-US" dirty="0" smtClean="0">
                <a:solidFill>
                  <a:schemeClr val="bg2">
                    <a:lumMod val="75000"/>
                  </a:schemeClr>
                </a:solidFill>
              </a:rPr>
              <a:t>Despite the sympathy created by newspapers in the United States, this sensational reporting was not enough to declare war.  </a:t>
            </a:r>
          </a:p>
          <a:p>
            <a:r>
              <a:rPr lang="en-US" dirty="0" smtClean="0">
                <a:solidFill>
                  <a:schemeClr val="bg2">
                    <a:lumMod val="75000"/>
                  </a:schemeClr>
                </a:solidFill>
              </a:rPr>
              <a:t>1897  President William McKinley, believed war with Spain should be avoided, and he attempted negotiations.</a:t>
            </a:r>
          </a:p>
          <a:p>
            <a:r>
              <a:rPr lang="en-US" dirty="0" smtClean="0">
                <a:solidFill>
                  <a:schemeClr val="bg2">
                    <a:lumMod val="75000"/>
                  </a:schemeClr>
                </a:solidFill>
              </a:rPr>
              <a:t>Spain “threw McKinley a bone,” offering Cubans some autonomy…the Cubans flatly refused.</a:t>
            </a:r>
          </a:p>
          <a:p>
            <a:r>
              <a:rPr lang="en-US" dirty="0" smtClean="0">
                <a:solidFill>
                  <a:schemeClr val="bg2">
                    <a:lumMod val="75000"/>
                  </a:schemeClr>
                </a:solidFill>
              </a:rPr>
              <a:t>Loyalists in Havana rioted against Spanish concessions to the rebels.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81000"/>
            <a:ext cx="5334000" cy="6172200"/>
          </a:xfrm>
        </p:spPr>
        <p:txBody>
          <a:bodyPr>
            <a:normAutofit lnSpcReduction="10000"/>
          </a:bodyPr>
          <a:lstStyle/>
          <a:p>
            <a:pPr>
              <a:buNone/>
            </a:pPr>
            <a:r>
              <a:rPr lang="en-US" dirty="0" smtClean="0">
                <a:solidFill>
                  <a:srgbClr val="FF0000"/>
                </a:solidFill>
              </a:rPr>
              <a:t>Enrique </a:t>
            </a:r>
            <a:r>
              <a:rPr lang="en-US" dirty="0" err="1" smtClean="0">
                <a:solidFill>
                  <a:srgbClr val="FF0000"/>
                </a:solidFill>
              </a:rPr>
              <a:t>Dupay</a:t>
            </a:r>
            <a:r>
              <a:rPr lang="en-US" dirty="0" smtClean="0">
                <a:solidFill>
                  <a:srgbClr val="FF0000"/>
                </a:solidFill>
              </a:rPr>
              <a:t> de </a:t>
            </a:r>
            <a:r>
              <a:rPr lang="en-US" dirty="0" err="1" smtClean="0">
                <a:solidFill>
                  <a:srgbClr val="FF0000"/>
                </a:solidFill>
              </a:rPr>
              <a:t>Lome</a:t>
            </a:r>
            <a:r>
              <a:rPr lang="en-US" dirty="0" smtClean="0">
                <a:solidFill>
                  <a:srgbClr val="FF0000"/>
                </a:solidFill>
              </a:rPr>
              <a:t> </a:t>
            </a:r>
          </a:p>
          <a:p>
            <a:r>
              <a:rPr lang="en-US" dirty="0" smtClean="0">
                <a:solidFill>
                  <a:schemeClr val="bg2">
                    <a:lumMod val="75000"/>
                  </a:schemeClr>
                </a:solidFill>
              </a:rPr>
              <a:t>The </a:t>
            </a:r>
            <a:r>
              <a:rPr lang="en-US" i="1" dirty="0" smtClean="0">
                <a:solidFill>
                  <a:schemeClr val="bg2">
                    <a:lumMod val="75000"/>
                  </a:schemeClr>
                </a:solidFill>
              </a:rPr>
              <a:t>New York Journal </a:t>
            </a:r>
            <a:r>
              <a:rPr lang="en-US" dirty="0" smtClean="0">
                <a:solidFill>
                  <a:schemeClr val="bg2">
                    <a:lumMod val="75000"/>
                  </a:schemeClr>
                </a:solidFill>
              </a:rPr>
              <a:t>printed a stolen letter, written by the Spanish ambassador to the US, that called President McKinley “weak” and “a bidder for the admiration of the crowd.”  </a:t>
            </a:r>
          </a:p>
          <a:p>
            <a:r>
              <a:rPr lang="en-US" dirty="0" smtClean="0">
                <a:solidFill>
                  <a:schemeClr val="bg2">
                    <a:lumMod val="75000"/>
                  </a:schemeClr>
                </a:solidFill>
              </a:rPr>
              <a:t>Oh, it’s on. </a:t>
            </a:r>
          </a:p>
          <a:p>
            <a:pPr>
              <a:buNone/>
            </a:pPr>
            <a:r>
              <a:rPr lang="en-US" dirty="0" smtClean="0">
                <a:solidFill>
                  <a:srgbClr val="FF0000"/>
                </a:solidFill>
              </a:rPr>
              <a:t>Jingoism</a:t>
            </a:r>
          </a:p>
          <a:p>
            <a:r>
              <a:rPr lang="en-US" dirty="0" smtClean="0">
                <a:solidFill>
                  <a:schemeClr val="bg2">
                    <a:lumMod val="75000"/>
                  </a:schemeClr>
                </a:solidFill>
              </a:rPr>
              <a:t>Members of the Republican Party, like young Theodore Roosevelt, were itching for a fight, and said that McKinley had the backbone of a “chocolate éclair,” if he ignored the insults of Spain.</a:t>
            </a:r>
          </a:p>
          <a:p>
            <a:pPr>
              <a:buNone/>
            </a:pPr>
            <a:endParaRPr lang="en-US" dirty="0"/>
          </a:p>
        </p:txBody>
      </p:sp>
      <p:sp>
        <p:nvSpPr>
          <p:cNvPr id="2" name="Slide Number Placeholder 1"/>
          <p:cNvSpPr>
            <a:spLocks noGrp="1"/>
          </p:cNvSpPr>
          <p:nvPr>
            <p:ph type="sldNum" sz="quarter" idx="15"/>
          </p:nvPr>
        </p:nvSpPr>
        <p:spPr/>
        <p:txBody>
          <a:bodyPr/>
          <a:lstStyle/>
          <a:p>
            <a:fld id="{C3304F58-E0E4-415E-8E9A-AFCADC3BDD80}" type="slidenum">
              <a:rPr lang="en-US" smtClean="0"/>
              <a:pPr/>
              <a:t>8</a:t>
            </a:fld>
            <a:endParaRPr lang="en-US"/>
          </a:p>
        </p:txBody>
      </p:sp>
      <p:pic>
        <p:nvPicPr>
          <p:cNvPr id="25602" name="Picture 2" descr="Minister DeLome"/>
          <p:cNvPicPr>
            <a:picLocks noChangeAspect="1" noChangeArrowheads="1"/>
          </p:cNvPicPr>
          <p:nvPr/>
        </p:nvPicPr>
        <p:blipFill>
          <a:blip r:embed="rId2" cstate="print"/>
          <a:srcRect/>
          <a:stretch>
            <a:fillRect/>
          </a:stretch>
        </p:blipFill>
        <p:spPr bwMode="auto">
          <a:xfrm>
            <a:off x="6172200" y="152400"/>
            <a:ext cx="2743200" cy="4114800"/>
          </a:xfrm>
          <a:prstGeom prst="rect">
            <a:avLst/>
          </a:prstGeom>
          <a:noFill/>
          <a:ln w="9525">
            <a:noFill/>
            <a:miter lim="800000"/>
            <a:headEnd/>
            <a:tailEnd/>
          </a:ln>
        </p:spPr>
      </p:pic>
      <p:pic>
        <p:nvPicPr>
          <p:cNvPr id="25603" name="Picture 3" descr="De%20Lome%20letter"/>
          <p:cNvPicPr>
            <a:picLocks noChangeAspect="1" noChangeArrowheads="1"/>
          </p:cNvPicPr>
          <p:nvPr/>
        </p:nvPicPr>
        <p:blipFill>
          <a:blip r:embed="rId3" cstate="print"/>
          <a:srcRect/>
          <a:stretch>
            <a:fillRect/>
          </a:stretch>
        </p:blipFill>
        <p:spPr bwMode="auto">
          <a:xfrm>
            <a:off x="5943600" y="3124200"/>
            <a:ext cx="2608474"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C3304F58-E0E4-415E-8E9A-AFCADC3BDD80}" type="slidenum">
              <a:rPr lang="en-US" smtClean="0"/>
              <a:pPr/>
              <a:t>9</a:t>
            </a:fld>
            <a:endParaRPr lang="en-US"/>
          </a:p>
        </p:txBody>
      </p:sp>
      <p:sp>
        <p:nvSpPr>
          <p:cNvPr id="5" name="Title 4"/>
          <p:cNvSpPr>
            <a:spLocks noGrp="1"/>
          </p:cNvSpPr>
          <p:nvPr>
            <p:ph type="title"/>
          </p:nvPr>
        </p:nvSpPr>
        <p:spPr>
          <a:xfrm>
            <a:off x="0" y="152400"/>
            <a:ext cx="9144000" cy="762000"/>
          </a:xfrm>
        </p:spPr>
        <p:txBody>
          <a:bodyPr>
            <a:normAutofit/>
          </a:bodyPr>
          <a:lstStyle/>
          <a:p>
            <a:pPr algn="ctr"/>
            <a:r>
              <a:rPr lang="en-US" sz="3600" dirty="0" smtClean="0">
                <a:solidFill>
                  <a:srgbClr val="FF0000"/>
                </a:solidFill>
              </a:rPr>
              <a:t>“Remember the </a:t>
            </a:r>
            <a:r>
              <a:rPr lang="en-US" sz="3600" i="1" dirty="0" smtClean="0">
                <a:solidFill>
                  <a:srgbClr val="FF0000"/>
                </a:solidFill>
              </a:rPr>
              <a:t>Maine</a:t>
            </a:r>
            <a:r>
              <a:rPr lang="en-US" sz="3600" dirty="0" smtClean="0">
                <a:solidFill>
                  <a:srgbClr val="FF0000"/>
                </a:solidFill>
              </a:rPr>
              <a:t> and to Hell with Spain!”</a:t>
            </a:r>
            <a:endParaRPr lang="en-US" sz="3600" dirty="0">
              <a:solidFill>
                <a:srgbClr val="FF0000"/>
              </a:solidFill>
            </a:endParaRPr>
          </a:p>
        </p:txBody>
      </p:sp>
      <p:pic>
        <p:nvPicPr>
          <p:cNvPr id="23554" name="Picture 2" descr="1898_maine_explosion"/>
          <p:cNvPicPr>
            <a:picLocks noChangeAspect="1" noChangeArrowheads="1"/>
          </p:cNvPicPr>
          <p:nvPr/>
        </p:nvPicPr>
        <p:blipFill>
          <a:blip r:embed="rId2" cstate="print"/>
          <a:srcRect/>
          <a:stretch>
            <a:fillRect/>
          </a:stretch>
        </p:blipFill>
        <p:spPr bwMode="auto">
          <a:xfrm>
            <a:off x="4448386" y="914400"/>
            <a:ext cx="4695614" cy="5091630"/>
          </a:xfrm>
          <a:prstGeom prst="rect">
            <a:avLst/>
          </a:prstGeom>
          <a:noFill/>
          <a:ln w="9525">
            <a:noFill/>
            <a:miter lim="800000"/>
            <a:headEnd/>
            <a:tailEnd/>
          </a:ln>
        </p:spPr>
      </p:pic>
      <p:pic>
        <p:nvPicPr>
          <p:cNvPr id="23555" name="Picture 3" descr="1898_span-amer_spanish_brute"/>
          <p:cNvPicPr>
            <a:picLocks noChangeAspect="1" noChangeArrowheads="1"/>
          </p:cNvPicPr>
          <p:nvPr/>
        </p:nvPicPr>
        <p:blipFill>
          <a:blip r:embed="rId3" cstate="print"/>
          <a:srcRect/>
          <a:stretch>
            <a:fillRect/>
          </a:stretch>
        </p:blipFill>
        <p:spPr bwMode="auto">
          <a:xfrm>
            <a:off x="517012" y="838200"/>
            <a:ext cx="2910134" cy="3906159"/>
          </a:xfrm>
          <a:prstGeom prst="rect">
            <a:avLst/>
          </a:prstGeom>
          <a:noFill/>
          <a:ln w="9525">
            <a:noFill/>
            <a:miter lim="800000"/>
            <a:headEnd/>
            <a:tailEnd/>
          </a:ln>
        </p:spPr>
      </p:pic>
      <p:sp>
        <p:nvSpPr>
          <p:cNvPr id="6" name="Content Placeholder 5"/>
          <p:cNvSpPr>
            <a:spLocks noGrp="1"/>
          </p:cNvSpPr>
          <p:nvPr>
            <p:ph idx="1"/>
          </p:nvPr>
        </p:nvSpPr>
        <p:spPr>
          <a:xfrm>
            <a:off x="0" y="4724400"/>
            <a:ext cx="4419600" cy="2133600"/>
          </a:xfrm>
        </p:spPr>
        <p:txBody>
          <a:bodyPr>
            <a:normAutofit fontScale="92500"/>
          </a:bodyPr>
          <a:lstStyle/>
          <a:p>
            <a:pPr>
              <a:buNone/>
            </a:pPr>
            <a:r>
              <a:rPr lang="en-US" b="1" i="1" dirty="0" smtClean="0">
                <a:solidFill>
                  <a:srgbClr val="FF0000"/>
                </a:solidFill>
              </a:rPr>
              <a:t>U.S.S. Maine </a:t>
            </a:r>
            <a:r>
              <a:rPr lang="en-US" dirty="0" smtClean="0">
                <a:solidFill>
                  <a:schemeClr val="bg2">
                    <a:lumMod val="75000"/>
                  </a:schemeClr>
                </a:solidFill>
              </a:rPr>
              <a:t>sent to evacuate Americans from Havana and protect American interests, the ship exploded, killing 266 sailors.  </a:t>
            </a:r>
            <a:endParaRPr lang="en-US" dirty="0">
              <a:solidFill>
                <a:schemeClr val="bg2">
                  <a:lumMod val="7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1">
      <a:dk1>
        <a:srgbClr val="C7E2FA"/>
      </a:dk1>
      <a:lt1>
        <a:srgbClr val="C7E2FA"/>
      </a:lt1>
      <a:dk2>
        <a:srgbClr val="FF0000"/>
      </a:dk2>
      <a:lt2>
        <a:srgbClr val="54A838"/>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C7E2FA"/>
    </a:dk1>
    <a:lt1>
      <a:srgbClr val="C7E2FA"/>
    </a:lt1>
    <a:dk2>
      <a:srgbClr val="FF0000"/>
    </a:dk2>
    <a:lt2>
      <a:srgbClr val="54A838"/>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1112</TotalTime>
  <Words>1334</Words>
  <Application>Microsoft Office PowerPoint</Application>
  <PresentationFormat>On-screen Show (4:3)</PresentationFormat>
  <Paragraphs>139</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Paper</vt:lpstr>
      <vt:lpstr>PowerPoint Presentation</vt:lpstr>
      <vt:lpstr>IMPERIALISM</vt:lpstr>
      <vt:lpstr>Essential Questions</vt:lpstr>
      <vt:lpstr>Spanish Cuba</vt:lpstr>
      <vt:lpstr>More Problems in Cuba</vt:lpstr>
      <vt:lpstr>Yellow Journalism</vt:lpstr>
      <vt:lpstr>From Neutrality to War</vt:lpstr>
      <vt:lpstr>PowerPoint Presentation</vt:lpstr>
      <vt:lpstr>“Remember the Maine and to Hell with Spain!”</vt:lpstr>
      <vt:lpstr>Two Front War</vt:lpstr>
      <vt:lpstr>PowerPoint Presentation</vt:lpstr>
      <vt:lpstr>Two Front War</vt:lpstr>
      <vt:lpstr>PowerPoint Presentation</vt:lpstr>
      <vt:lpstr>PowerPoint Presentation</vt:lpstr>
      <vt:lpstr>ARMISTICE AUG 12, 1898</vt:lpstr>
      <vt:lpstr>PowerPoint Presentation</vt:lpstr>
      <vt:lpstr>PowerPoint Presentation</vt:lpstr>
      <vt:lpstr>  TROUBLE IN THE PHILIPPINES</vt:lpstr>
      <vt:lpstr>PowerPoint Presentation</vt:lpstr>
      <vt:lpstr>PowerPoint Presentation</vt:lpstr>
      <vt:lpstr>THE UNITED STATES, IMPERIAL POWER HOUSE</vt:lpstr>
      <vt:lpstr>The American Protectorate, Cuba</vt:lpstr>
      <vt:lpstr>PowerPoint Presentation</vt:lpstr>
      <vt:lpstr>PowerPoint Presentation</vt:lpstr>
      <vt:lpstr>PowerPoint Presentation</vt:lpstr>
      <vt:lpstr>ESSENTIAL CONCLUSIONS</vt:lpstr>
      <vt:lpstr>HIPPO CLIP</vt:lpstr>
    </vt:vector>
  </TitlesOfParts>
  <Company>HPSD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GILDED AGE: INDUSTRIALIZATION</dc:title>
  <dc:creator>john.paola</dc:creator>
  <cp:lastModifiedBy>John Paola</cp:lastModifiedBy>
  <cp:revision>62</cp:revision>
  <dcterms:created xsi:type="dcterms:W3CDTF">2009-05-19T13:01:09Z</dcterms:created>
  <dcterms:modified xsi:type="dcterms:W3CDTF">2011-10-20T15:04:02Z</dcterms:modified>
</cp:coreProperties>
</file>